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403" r:id="rId2"/>
    <p:sldId id="409" r:id="rId3"/>
    <p:sldId id="410" r:id="rId4"/>
    <p:sldId id="406" r:id="rId5"/>
    <p:sldId id="390" r:id="rId6"/>
    <p:sldId id="402" r:id="rId7"/>
    <p:sldId id="414" r:id="rId8"/>
    <p:sldId id="385" r:id="rId9"/>
    <p:sldId id="347" r:id="rId10"/>
    <p:sldId id="353" r:id="rId11"/>
    <p:sldId id="357" r:id="rId12"/>
    <p:sldId id="364" r:id="rId13"/>
    <p:sldId id="365" r:id="rId14"/>
    <p:sldId id="411" r:id="rId15"/>
    <p:sldId id="412" r:id="rId16"/>
    <p:sldId id="413" r:id="rId17"/>
    <p:sldId id="396" r:id="rId18"/>
    <p:sldId id="397" r:id="rId19"/>
    <p:sldId id="416" r:id="rId20"/>
    <p:sldId id="398" r:id="rId21"/>
    <p:sldId id="417" r:id="rId22"/>
    <p:sldId id="399" r:id="rId23"/>
    <p:sldId id="388" r:id="rId24"/>
    <p:sldId id="389" r:id="rId25"/>
    <p:sldId id="415" r:id="rId26"/>
    <p:sldId id="418" r:id="rId27"/>
    <p:sldId id="287" r:id="rId28"/>
  </p:sldIdLst>
  <p:sldSz cx="9144000" cy="6858000" type="screen4x3"/>
  <p:notesSz cx="6858000" cy="9107488"/>
  <p:defaultTextStyle>
    <a:defPPr>
      <a:defRPr lang="en-US"/>
    </a:defPPr>
    <a:lvl1pPr algn="l" rtl="0" fontAlgn="base">
      <a:spcBef>
        <a:spcPct val="0"/>
      </a:spcBef>
      <a:spcAft>
        <a:spcPct val="0"/>
      </a:spcAft>
      <a:defRPr kern="1200">
        <a:solidFill>
          <a:schemeClr val="tx1"/>
        </a:solidFill>
        <a:latin typeface="Arial" pitchFamily="-106" charset="0"/>
        <a:ea typeface="MS PGothic" pitchFamily="34" charset="-128"/>
        <a:cs typeface="MS PGothic" pitchFamily="34" charset="-128"/>
      </a:defRPr>
    </a:lvl1pPr>
    <a:lvl2pPr marL="457200" algn="l" rtl="0" fontAlgn="base">
      <a:spcBef>
        <a:spcPct val="0"/>
      </a:spcBef>
      <a:spcAft>
        <a:spcPct val="0"/>
      </a:spcAft>
      <a:defRPr kern="1200">
        <a:solidFill>
          <a:schemeClr val="tx1"/>
        </a:solidFill>
        <a:latin typeface="Arial" pitchFamily="-106" charset="0"/>
        <a:ea typeface="MS PGothic" pitchFamily="34" charset="-128"/>
        <a:cs typeface="MS PGothic" pitchFamily="34" charset="-128"/>
      </a:defRPr>
    </a:lvl2pPr>
    <a:lvl3pPr marL="914400" algn="l" rtl="0" fontAlgn="base">
      <a:spcBef>
        <a:spcPct val="0"/>
      </a:spcBef>
      <a:spcAft>
        <a:spcPct val="0"/>
      </a:spcAft>
      <a:defRPr kern="1200">
        <a:solidFill>
          <a:schemeClr val="tx1"/>
        </a:solidFill>
        <a:latin typeface="Arial" pitchFamily="-106" charset="0"/>
        <a:ea typeface="MS PGothic" pitchFamily="34" charset="-128"/>
        <a:cs typeface="MS PGothic" pitchFamily="34" charset="-128"/>
      </a:defRPr>
    </a:lvl3pPr>
    <a:lvl4pPr marL="1371600" algn="l" rtl="0" fontAlgn="base">
      <a:spcBef>
        <a:spcPct val="0"/>
      </a:spcBef>
      <a:spcAft>
        <a:spcPct val="0"/>
      </a:spcAft>
      <a:defRPr kern="1200">
        <a:solidFill>
          <a:schemeClr val="tx1"/>
        </a:solidFill>
        <a:latin typeface="Arial" pitchFamily="-106" charset="0"/>
        <a:ea typeface="MS PGothic" pitchFamily="34" charset="-128"/>
        <a:cs typeface="MS PGothic" pitchFamily="34" charset="-128"/>
      </a:defRPr>
    </a:lvl4pPr>
    <a:lvl5pPr marL="1828800" algn="l" rtl="0" fontAlgn="base">
      <a:spcBef>
        <a:spcPct val="0"/>
      </a:spcBef>
      <a:spcAft>
        <a:spcPct val="0"/>
      </a:spcAft>
      <a:defRPr kern="1200">
        <a:solidFill>
          <a:schemeClr val="tx1"/>
        </a:solidFill>
        <a:latin typeface="Arial" pitchFamily="-106" charset="0"/>
        <a:ea typeface="MS PGothic" pitchFamily="34" charset="-128"/>
        <a:cs typeface="MS PGothic" pitchFamily="34" charset="-128"/>
      </a:defRPr>
    </a:lvl5pPr>
    <a:lvl6pPr marL="2286000" algn="l" defTabSz="457200" rtl="0" eaLnBrk="1" latinLnBrk="0" hangingPunct="1">
      <a:defRPr kern="1200">
        <a:solidFill>
          <a:schemeClr val="tx1"/>
        </a:solidFill>
        <a:latin typeface="Arial" pitchFamily="-106" charset="0"/>
        <a:ea typeface="MS PGothic" pitchFamily="34" charset="-128"/>
        <a:cs typeface="MS PGothic" pitchFamily="34" charset="-128"/>
      </a:defRPr>
    </a:lvl6pPr>
    <a:lvl7pPr marL="2743200" algn="l" defTabSz="457200" rtl="0" eaLnBrk="1" latinLnBrk="0" hangingPunct="1">
      <a:defRPr kern="1200">
        <a:solidFill>
          <a:schemeClr val="tx1"/>
        </a:solidFill>
        <a:latin typeface="Arial" pitchFamily="-106" charset="0"/>
        <a:ea typeface="MS PGothic" pitchFamily="34" charset="-128"/>
        <a:cs typeface="MS PGothic" pitchFamily="34" charset="-128"/>
      </a:defRPr>
    </a:lvl7pPr>
    <a:lvl8pPr marL="3200400" algn="l" defTabSz="457200" rtl="0" eaLnBrk="1" latinLnBrk="0" hangingPunct="1">
      <a:defRPr kern="1200">
        <a:solidFill>
          <a:schemeClr val="tx1"/>
        </a:solidFill>
        <a:latin typeface="Arial" pitchFamily="-106" charset="0"/>
        <a:ea typeface="MS PGothic" pitchFamily="34" charset="-128"/>
        <a:cs typeface="MS PGothic" pitchFamily="34" charset="-128"/>
      </a:defRPr>
    </a:lvl8pPr>
    <a:lvl9pPr marL="3657600" algn="l" defTabSz="457200" rtl="0" eaLnBrk="1" latinLnBrk="0" hangingPunct="1">
      <a:defRPr kern="1200">
        <a:solidFill>
          <a:schemeClr val="tx1"/>
        </a:solidFill>
        <a:latin typeface="Arial" pitchFamily="-106" charset="0"/>
        <a:ea typeface="MS PGothic" pitchFamily="34" charset="-128"/>
        <a:cs typeface="MS PGothic"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008AF2"/>
    <a:srgbClr val="578766"/>
    <a:srgbClr val="009900"/>
    <a:srgbClr val="00CC00"/>
    <a:srgbClr val="E57505"/>
  </p:clrMru>
</p:presentationPr>
</file>

<file path=ppt/tableStyles.xml><?xml version="1.0" encoding="utf-8"?>
<a:tblStyleLst xmlns:a="http://schemas.openxmlformats.org/drawingml/2006/main" def="{5C22544A-7EE6-4342-B048-85BDC9FD1C3A}">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2" autoAdjust="0"/>
    <p:restoredTop sz="72105" autoAdjust="0"/>
  </p:normalViewPr>
  <p:slideViewPr>
    <p:cSldViewPr>
      <p:cViewPr varScale="1">
        <p:scale>
          <a:sx n="73" d="100"/>
          <a:sy n="73" d="100"/>
        </p:scale>
        <p:origin x="-978" y="-102"/>
      </p:cViewPr>
      <p:guideLst>
        <p:guide orient="horz" pos="2160"/>
        <p:guide pos="2880"/>
      </p:guideLst>
    </p:cSldViewPr>
  </p:slideViewPr>
  <p:outlineViewPr>
    <p:cViewPr>
      <p:scale>
        <a:sx n="33" d="100"/>
        <a:sy n="33" d="100"/>
      </p:scale>
      <p:origin x="0" y="4170"/>
    </p:cViewPr>
  </p:outlineViewPr>
  <p:notesTextViewPr>
    <p:cViewPr>
      <p:scale>
        <a:sx n="100" d="100"/>
        <a:sy n="100" d="100"/>
      </p:scale>
      <p:origin x="0" y="1116"/>
    </p:cViewPr>
  </p:notesTextViewPr>
  <p:notesViewPr>
    <p:cSldViewPr>
      <p:cViewPr varScale="1">
        <p:scale>
          <a:sx n="57" d="100"/>
          <a:sy n="57" d="100"/>
        </p:scale>
        <p:origin x="-2796" y="-72"/>
      </p:cViewPr>
      <p:guideLst>
        <p:guide orient="horz" pos="2869"/>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autoTitleDeleted val="1"/>
    <c:plotArea>
      <c:layout>
        <c:manualLayout>
          <c:layoutTarget val="inner"/>
          <c:xMode val="edge"/>
          <c:yMode val="edge"/>
          <c:x val="0.18853102906520031"/>
          <c:y val="1.9960206587081738E-4"/>
          <c:w val="0.628960543325643"/>
          <c:h val="0.53808250783168088"/>
        </c:manualLayout>
      </c:layout>
      <c:pieChart>
        <c:varyColors val="1"/>
        <c:ser>
          <c:idx val="0"/>
          <c:order val="0"/>
          <c:tx>
            <c:strRef>
              <c:f>Sheet1!$B$1</c:f>
              <c:strCache>
                <c:ptCount val="1"/>
                <c:pt idx="0">
                  <c:v>Sales</c:v>
                </c:pt>
              </c:strCache>
            </c:strRef>
          </c:tx>
          <c:cat>
            <c:strRef>
              <c:f>Sheet1!$A$2:$A$5</c:f>
              <c:strCache>
                <c:ptCount val="4"/>
                <c:pt idx="0">
                  <c:v>24.7% Don't Know</c:v>
                </c:pt>
                <c:pt idx="1">
                  <c:v>33.9% Doesn't Aggravate</c:v>
                </c:pt>
                <c:pt idx="2">
                  <c:v>24.0% Very Much</c:v>
                </c:pt>
                <c:pt idx="3">
                  <c:v>17.4% Mildly</c:v>
                </c:pt>
              </c:strCache>
            </c:strRef>
          </c:cat>
          <c:val>
            <c:numRef>
              <c:f>Sheet1!$B$2:$B$5</c:f>
              <c:numCache>
                <c:formatCode>General</c:formatCode>
                <c:ptCount val="4"/>
                <c:pt idx="0">
                  <c:v>24.7</c:v>
                </c:pt>
                <c:pt idx="1">
                  <c:v>33.9</c:v>
                </c:pt>
                <c:pt idx="2">
                  <c:v>24</c:v>
                </c:pt>
                <c:pt idx="3">
                  <c:v>17.399999999999999</c:v>
                </c:pt>
              </c:numCache>
            </c:numRef>
          </c:val>
        </c:ser>
        <c:firstSliceAng val="0"/>
      </c:pieChart>
    </c:plotArea>
    <c:legend>
      <c:legendPos val="r"/>
      <c:layout>
        <c:manualLayout>
          <c:xMode val="edge"/>
          <c:yMode val="edge"/>
          <c:x val="5.2377977497510594E-4"/>
          <c:y val="0.56280543561087359"/>
          <c:w val="0.98062311731850649"/>
          <c:h val="0.38581110828888393"/>
        </c:manualLayout>
      </c:layout>
    </c:legend>
    <c:plotVisOnly val="1"/>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5613"/>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06" charset="0"/>
              </a:defRPr>
            </a:lvl1pPr>
          </a:lstStyle>
          <a:p>
            <a:pPr>
              <a:defRPr/>
            </a:pPr>
            <a:endParaRPr lang="en-US"/>
          </a:p>
        </p:txBody>
      </p:sp>
      <p:sp>
        <p:nvSpPr>
          <p:cNvPr id="3" name="Date Placeholder 2"/>
          <p:cNvSpPr>
            <a:spLocks noGrp="1"/>
          </p:cNvSpPr>
          <p:nvPr>
            <p:ph type="dt" sz="quarter" idx="1"/>
          </p:nvPr>
        </p:nvSpPr>
        <p:spPr>
          <a:xfrm>
            <a:off x="3884613" y="0"/>
            <a:ext cx="2971800" cy="455613"/>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91585288-05C9-1F43-9281-AAC85D05AB9F}" type="datetime1">
              <a:rPr lang="en-US"/>
              <a:pPr>
                <a:defRPr/>
              </a:pPr>
              <a:t>12/19/2011</a:t>
            </a:fld>
            <a:endParaRPr lang="en-US"/>
          </a:p>
        </p:txBody>
      </p:sp>
      <p:sp>
        <p:nvSpPr>
          <p:cNvPr id="4" name="Footer Placeholder 3"/>
          <p:cNvSpPr>
            <a:spLocks noGrp="1"/>
          </p:cNvSpPr>
          <p:nvPr>
            <p:ph type="ftr" sz="quarter" idx="2"/>
          </p:nvPr>
        </p:nvSpPr>
        <p:spPr>
          <a:xfrm>
            <a:off x="0" y="8650288"/>
            <a:ext cx="2971800" cy="455612"/>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06" charset="0"/>
              </a:defRPr>
            </a:lvl1pPr>
          </a:lstStyle>
          <a:p>
            <a:pPr>
              <a:defRPr/>
            </a:pPr>
            <a:endParaRPr lang="en-US"/>
          </a:p>
        </p:txBody>
      </p:sp>
      <p:sp>
        <p:nvSpPr>
          <p:cNvPr id="5" name="Slide Number Placeholder 4"/>
          <p:cNvSpPr>
            <a:spLocks noGrp="1"/>
          </p:cNvSpPr>
          <p:nvPr>
            <p:ph type="sldNum" sz="quarter" idx="3"/>
          </p:nvPr>
        </p:nvSpPr>
        <p:spPr>
          <a:xfrm>
            <a:off x="3884613" y="8650288"/>
            <a:ext cx="2971800" cy="455612"/>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5B59134A-DF81-D643-9099-07CB0E27C6B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5613"/>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06" charset="0"/>
              </a:defRPr>
            </a:lvl1pPr>
          </a:lstStyle>
          <a:p>
            <a:pPr>
              <a:defRPr/>
            </a:pPr>
            <a:endParaRPr lang="en-US"/>
          </a:p>
        </p:txBody>
      </p:sp>
      <p:sp>
        <p:nvSpPr>
          <p:cNvPr id="3" name="Date Placeholder 2"/>
          <p:cNvSpPr>
            <a:spLocks noGrp="1"/>
          </p:cNvSpPr>
          <p:nvPr>
            <p:ph type="dt" idx="1"/>
          </p:nvPr>
        </p:nvSpPr>
        <p:spPr>
          <a:xfrm>
            <a:off x="3884613" y="0"/>
            <a:ext cx="2971800" cy="455613"/>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474EF1F9-FC3E-FF49-A61F-316E7D6E750C}" type="datetime1">
              <a:rPr lang="en-US"/>
              <a:pPr>
                <a:defRPr/>
              </a:pPr>
              <a:t>12/19/2011</a:t>
            </a:fld>
            <a:endParaRPr lang="en-US"/>
          </a:p>
        </p:txBody>
      </p:sp>
      <p:sp>
        <p:nvSpPr>
          <p:cNvPr id="4" name="Slide Image Placeholder 3"/>
          <p:cNvSpPr>
            <a:spLocks noGrp="1" noRot="1" noChangeAspect="1"/>
          </p:cNvSpPr>
          <p:nvPr>
            <p:ph type="sldImg" idx="2"/>
          </p:nvPr>
        </p:nvSpPr>
        <p:spPr>
          <a:xfrm>
            <a:off x="1150938" y="682625"/>
            <a:ext cx="4556125" cy="34163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25938"/>
            <a:ext cx="5486400" cy="4098925"/>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50288"/>
            <a:ext cx="2971800" cy="455612"/>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06" charset="0"/>
              </a:defRPr>
            </a:lvl1pPr>
          </a:lstStyle>
          <a:p>
            <a:pPr>
              <a:defRPr/>
            </a:pPr>
            <a:endParaRPr lang="en-US"/>
          </a:p>
        </p:txBody>
      </p:sp>
      <p:sp>
        <p:nvSpPr>
          <p:cNvPr id="7" name="Slide Number Placeholder 6"/>
          <p:cNvSpPr>
            <a:spLocks noGrp="1"/>
          </p:cNvSpPr>
          <p:nvPr>
            <p:ph type="sldNum" sz="quarter" idx="5"/>
          </p:nvPr>
        </p:nvSpPr>
        <p:spPr>
          <a:xfrm>
            <a:off x="3884613" y="8650288"/>
            <a:ext cx="2971800" cy="455612"/>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D6544E66-088F-3A45-8022-802233E66C9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pitchFamily="34" charset="-128"/>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endParaRPr lang="en-US"/>
          </a:p>
        </p:txBody>
      </p:sp>
      <p:sp>
        <p:nvSpPr>
          <p:cNvPr id="17412" name="Slide Number Placeholder 3"/>
          <p:cNvSpPr>
            <a:spLocks noGrp="1"/>
          </p:cNvSpPr>
          <p:nvPr>
            <p:ph type="sldNum" sz="quarter" idx="5"/>
          </p:nvPr>
        </p:nvSpPr>
        <p:spPr bwMode="auto">
          <a:noFill/>
          <a:ln>
            <a:miter lim="800000"/>
            <a:headEnd/>
            <a:tailEnd/>
          </a:ln>
        </p:spPr>
        <p:txBody>
          <a:bodyPr/>
          <a:lstStyle/>
          <a:p>
            <a:fld id="{0990009E-65FD-C843-A9D4-E2E2056FE97A}"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r>
              <a:rPr lang="en-US" b="1" dirty="0"/>
              <a:t>Notes: </a:t>
            </a:r>
          </a:p>
          <a:p>
            <a:endParaRPr lang="en-US" dirty="0"/>
          </a:p>
          <a:p>
            <a:r>
              <a:rPr lang="en-US" dirty="0"/>
              <a:t>The metabolic effect of nicotine has been mainly studied among </a:t>
            </a:r>
            <a:r>
              <a:rPr lang="en-US" dirty="0" smtClean="0"/>
              <a:t>non-diabetes patients. </a:t>
            </a:r>
            <a:r>
              <a:rPr lang="en-US" dirty="0"/>
              <a:t>Many studies have shown that cigarette smokers are insulin resistant (lower sensitivity to insulin) compared to the non-smoker, which is the key </a:t>
            </a:r>
            <a:r>
              <a:rPr lang="en-US" dirty="0" err="1"/>
              <a:t>pathophysiology</a:t>
            </a:r>
            <a:r>
              <a:rPr lang="en-US" dirty="0"/>
              <a:t> of metabolic syndrome. </a:t>
            </a:r>
            <a:r>
              <a:rPr lang="en-GB" dirty="0"/>
              <a:t>Smoking impairs signal transduction, glucose transport, and/or glucose </a:t>
            </a:r>
            <a:r>
              <a:rPr lang="en-GB" dirty="0" err="1"/>
              <a:t>phosphorylation</a:t>
            </a:r>
            <a:r>
              <a:rPr lang="en-GB" dirty="0"/>
              <a:t>, which are the early steps in insulin action.</a:t>
            </a:r>
            <a:r>
              <a:rPr lang="en-US" baseline="30000" dirty="0"/>
              <a:t>1</a:t>
            </a:r>
            <a:r>
              <a:rPr lang="en-US" dirty="0"/>
              <a:t> In studies comparing smokers and non-smokers, smokers have higher insulin resistance, impaired glucose tolerance, higher serum free-fatty acids and triglycerides, and higher proportion of </a:t>
            </a:r>
            <a:r>
              <a:rPr lang="en-US" dirty="0" err="1"/>
              <a:t>atherogenic</a:t>
            </a:r>
            <a:r>
              <a:rPr lang="en-US" dirty="0"/>
              <a:t> small, dense low-density lipoprotein particles, and a higher level of fibrinogen and </a:t>
            </a:r>
            <a:r>
              <a:rPr lang="en-US" dirty="0" err="1"/>
              <a:t>plasminogen</a:t>
            </a:r>
            <a:r>
              <a:rPr lang="en-US" dirty="0"/>
              <a:t> activator inhibitor 1 activity.</a:t>
            </a:r>
            <a:r>
              <a:rPr lang="en-US" baseline="30000" dirty="0"/>
              <a:t>2</a:t>
            </a:r>
            <a:r>
              <a:rPr lang="en-US" dirty="0"/>
              <a:t> </a:t>
            </a:r>
          </a:p>
          <a:p>
            <a:r>
              <a:rPr lang="en-US" dirty="0"/>
              <a:t> </a:t>
            </a:r>
          </a:p>
          <a:p>
            <a:r>
              <a:rPr lang="en-US" b="1" dirty="0"/>
              <a:t>References:</a:t>
            </a:r>
            <a:endParaRPr lang="en-US" dirty="0"/>
          </a:p>
          <a:p>
            <a:r>
              <a:rPr lang="en-US" b="1" dirty="0"/>
              <a:t> </a:t>
            </a:r>
            <a:endParaRPr lang="en-US" dirty="0"/>
          </a:p>
          <a:p>
            <a:pPr marL="228600" indent="-228600">
              <a:buFont typeface="+mj-lt"/>
              <a:buAutoNum type="arabicPeriod"/>
            </a:pPr>
            <a:r>
              <a:rPr lang="en-GB" dirty="0" err="1"/>
              <a:t>Eliasson</a:t>
            </a:r>
            <a:r>
              <a:rPr lang="en-GB" dirty="0"/>
              <a:t> B. Cigarette smoking and diabetes. </a:t>
            </a:r>
            <a:r>
              <a:rPr lang="en-GB" dirty="0" err="1"/>
              <a:t>Prog</a:t>
            </a:r>
            <a:r>
              <a:rPr lang="en-GB" dirty="0"/>
              <a:t> </a:t>
            </a:r>
            <a:r>
              <a:rPr lang="en-GB" dirty="0" err="1"/>
              <a:t>Cardiovasc</a:t>
            </a:r>
            <a:r>
              <a:rPr lang="en-GB" dirty="0"/>
              <a:t> Dis. 2003; 45(5):</a:t>
            </a:r>
            <a:r>
              <a:rPr lang="en-GB" dirty="0" smtClean="0"/>
              <a:t>405</a:t>
            </a:r>
            <a:r>
              <a:rPr lang="en-US" sz="1200" dirty="0" smtClean="0"/>
              <a:t>–</a:t>
            </a:r>
            <a:r>
              <a:rPr lang="en-GB" dirty="0" smtClean="0"/>
              <a:t>13</a:t>
            </a:r>
            <a:r>
              <a:rPr lang="en-GB" dirty="0"/>
              <a:t>. </a:t>
            </a:r>
            <a:endParaRPr lang="en-US" dirty="0"/>
          </a:p>
          <a:p>
            <a:pPr marL="228600" indent="-228600">
              <a:buFont typeface="+mj-lt"/>
              <a:buAutoNum type="arabicPeriod"/>
            </a:pPr>
            <a:r>
              <a:rPr lang="en-GB" dirty="0" err="1"/>
              <a:t>Targher</a:t>
            </a:r>
            <a:r>
              <a:rPr lang="en-GB" dirty="0"/>
              <a:t> G, </a:t>
            </a:r>
            <a:r>
              <a:rPr lang="en-GB" dirty="0" err="1"/>
              <a:t>Alberiche</a:t>
            </a:r>
            <a:r>
              <a:rPr lang="en-GB" dirty="0"/>
              <a:t> M, </a:t>
            </a:r>
            <a:r>
              <a:rPr lang="en-GB" dirty="0" err="1"/>
              <a:t>Zenere</a:t>
            </a:r>
            <a:r>
              <a:rPr lang="en-GB" dirty="0"/>
              <a:t> MB, </a:t>
            </a:r>
            <a:r>
              <a:rPr lang="en-GB" dirty="0" err="1"/>
              <a:t>Bonadonna</a:t>
            </a:r>
            <a:r>
              <a:rPr lang="en-GB" dirty="0"/>
              <a:t> RC, </a:t>
            </a:r>
            <a:r>
              <a:rPr lang="en-GB" dirty="0" err="1"/>
              <a:t>Muggeo</a:t>
            </a:r>
            <a:r>
              <a:rPr lang="en-GB" dirty="0"/>
              <a:t> M, </a:t>
            </a:r>
            <a:r>
              <a:rPr lang="en-GB" dirty="0" err="1"/>
              <a:t>Bonora</a:t>
            </a:r>
            <a:r>
              <a:rPr lang="en-GB" dirty="0"/>
              <a:t> E. Cigarette smoking and insulin resistance in patients with noninsulin-dependent diabetes mellitus. J </a:t>
            </a:r>
            <a:r>
              <a:rPr lang="en-GB" dirty="0" err="1"/>
              <a:t>Clin</a:t>
            </a:r>
            <a:r>
              <a:rPr lang="en-GB" dirty="0"/>
              <a:t> </a:t>
            </a:r>
            <a:r>
              <a:rPr lang="en-GB" dirty="0" err="1"/>
              <a:t>Endocrinol</a:t>
            </a:r>
            <a:r>
              <a:rPr lang="en-GB" dirty="0"/>
              <a:t> </a:t>
            </a:r>
            <a:r>
              <a:rPr lang="en-GB" dirty="0" err="1"/>
              <a:t>Metab</a:t>
            </a:r>
            <a:r>
              <a:rPr lang="en-GB" dirty="0"/>
              <a:t>. 1997; 82(11):</a:t>
            </a:r>
            <a:r>
              <a:rPr lang="en-GB" dirty="0" smtClean="0"/>
              <a:t>3619</a:t>
            </a:r>
            <a:r>
              <a:rPr lang="en-US" sz="1200" dirty="0" smtClean="0"/>
              <a:t>–</a:t>
            </a:r>
            <a:r>
              <a:rPr lang="en-GB" dirty="0" smtClean="0"/>
              <a:t>24</a:t>
            </a:r>
            <a:r>
              <a:rPr lang="en-GB" dirty="0"/>
              <a:t>.</a:t>
            </a:r>
            <a:r>
              <a:rPr lang="en-GB" u="sng" dirty="0"/>
              <a:t> </a:t>
            </a:r>
            <a:endParaRPr lang="en-US" dirty="0"/>
          </a:p>
          <a:p>
            <a:endParaRPr lang="en-US" dirty="0"/>
          </a:p>
        </p:txBody>
      </p:sp>
      <p:sp>
        <p:nvSpPr>
          <p:cNvPr id="34820" name="Slide Number Placeholder 3"/>
          <p:cNvSpPr>
            <a:spLocks noGrp="1"/>
          </p:cNvSpPr>
          <p:nvPr>
            <p:ph type="sldNum" sz="quarter" idx="5"/>
          </p:nvPr>
        </p:nvSpPr>
        <p:spPr bwMode="auto">
          <a:noFill/>
          <a:ln>
            <a:miter lim="800000"/>
            <a:headEnd/>
            <a:tailEnd/>
          </a:ln>
        </p:spPr>
        <p:txBody>
          <a:bodyPr/>
          <a:lstStyle/>
          <a:p>
            <a:fld id="{7E02794A-8E6E-004C-85A9-2181BF47C9C1}"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r>
              <a:rPr lang="en-US" b="1" dirty="0"/>
              <a:t>Notes:</a:t>
            </a:r>
            <a:endParaRPr lang="en-US" dirty="0"/>
          </a:p>
          <a:p>
            <a:r>
              <a:rPr lang="en-US" dirty="0"/>
              <a:t> </a:t>
            </a:r>
          </a:p>
          <a:p>
            <a:r>
              <a:rPr lang="en-US" dirty="0"/>
              <a:t>About 53% of diabetic patients suffer </a:t>
            </a:r>
            <a:r>
              <a:rPr lang="en-US" dirty="0" smtClean="0"/>
              <a:t>diabetes</a:t>
            </a:r>
            <a:r>
              <a:rPr lang="en-US" baseline="0" dirty="0" smtClean="0"/>
              <a:t> </a:t>
            </a:r>
            <a:r>
              <a:rPr lang="en-US" dirty="0" smtClean="0"/>
              <a:t>complication</a:t>
            </a:r>
            <a:r>
              <a:rPr lang="en-US" dirty="0"/>
              <a:t>, mostly macro-vascular complications (31%) including coronary heart diseases, congestive heart disease and stroke. About 8% patients suffer </a:t>
            </a:r>
            <a:r>
              <a:rPr lang="en-US" dirty="0" err="1"/>
              <a:t>microvascular</a:t>
            </a:r>
            <a:r>
              <a:rPr lang="en-US" dirty="0"/>
              <a:t> </a:t>
            </a:r>
            <a:r>
              <a:rPr lang="en-US" dirty="0" smtClean="0"/>
              <a:t>complications </a:t>
            </a:r>
            <a:r>
              <a:rPr lang="en-US" dirty="0"/>
              <a:t>of DM, including nephropathy, neuropathy, and retinopathy, which lead to kidney failure, blindness, slow healing wounds and impotence. About 11% of DM patients experience both macro- and </a:t>
            </a:r>
            <a:r>
              <a:rPr lang="en-US" dirty="0" err="1"/>
              <a:t>microvascular</a:t>
            </a:r>
            <a:r>
              <a:rPr lang="en-US" dirty="0"/>
              <a:t> complications.</a:t>
            </a:r>
            <a:r>
              <a:rPr lang="en-US" baseline="30000" dirty="0"/>
              <a:t>1</a:t>
            </a:r>
            <a:r>
              <a:rPr lang="en-US" dirty="0"/>
              <a:t> </a:t>
            </a:r>
            <a:r>
              <a:rPr lang="en-GB" dirty="0"/>
              <a:t>CVD is the leading cause of death for type 2 DM patients</a:t>
            </a:r>
            <a:r>
              <a:rPr lang="en-US" dirty="0"/>
              <a:t>. </a:t>
            </a:r>
            <a:r>
              <a:rPr lang="en-GB" dirty="0"/>
              <a:t>Diabetic retinopathy makes up for 5% of global blindness cases </a:t>
            </a:r>
            <a:r>
              <a:rPr lang="en-US" dirty="0"/>
              <a:t>while d</a:t>
            </a:r>
            <a:r>
              <a:rPr lang="en-GB" dirty="0" err="1"/>
              <a:t>iabetic</a:t>
            </a:r>
            <a:r>
              <a:rPr lang="en-GB" dirty="0"/>
              <a:t> nephropathy accounts for 40% of patients with end stage renal disease.</a:t>
            </a:r>
            <a:r>
              <a:rPr lang="en-GB" baseline="30000" dirty="0"/>
              <a:t>2</a:t>
            </a:r>
            <a:endParaRPr lang="en-US" dirty="0"/>
          </a:p>
          <a:p>
            <a:r>
              <a:rPr lang="en-US" dirty="0"/>
              <a:t> </a:t>
            </a:r>
          </a:p>
          <a:p>
            <a:r>
              <a:rPr lang="en-US" dirty="0"/>
              <a:t>Smoking increases the risk for cardiovascular diseases (CVD) among diabetes patients significantly. The effect of smoking on CVD among diabetes patients is dose-dependent. Patients with diabetes who smoke and quit have 20% higher risk of developing CVD compared with never smokers while smokers with diabetes who smoke 1-14 cigarettes per day have 1.66 times the risk and those who smoke 15 or more cigarettes per day have 2.68 times the risk. The combined CVD risk of both smoking and diabetes is nearly 14 times higher than the risk of either smoking or diabetes alone.</a:t>
            </a:r>
            <a:r>
              <a:rPr lang="en-US" baseline="30000" dirty="0"/>
              <a:t>3</a:t>
            </a:r>
            <a:r>
              <a:rPr lang="en-US" dirty="0"/>
              <a:t> </a:t>
            </a:r>
          </a:p>
          <a:p>
            <a:r>
              <a:rPr lang="en-US" dirty="0"/>
              <a:t> </a:t>
            </a:r>
          </a:p>
          <a:p>
            <a:r>
              <a:rPr lang="en-US" dirty="0"/>
              <a:t>The Hazard Ratio of smoking for first stroke among diabetes patients is 2.29 (95% CI=1.36–3.87) among men, and 1.18 (95% CI=0.47–2.94) among women. </a:t>
            </a:r>
            <a:r>
              <a:rPr lang="en-GB" dirty="0"/>
              <a:t>Among men with no history of cardiovascular disease, HbA1c and smoking were predictors of stroke.</a:t>
            </a:r>
            <a:r>
              <a:rPr lang="en-US" baseline="30000" dirty="0"/>
              <a:t>4</a:t>
            </a:r>
            <a:r>
              <a:rPr lang="en-US" dirty="0"/>
              <a:t> </a:t>
            </a:r>
            <a:r>
              <a:rPr lang="en-GB" dirty="0"/>
              <a:t>The retinal and cerebral vasculatures share similar embryological origin, anatomical features, and physiological properties; therefore, vascular lesions seen in eyes with diabetic retinopathy may mirror similar pathological disease processes in the cerebral microcirculation.</a:t>
            </a:r>
            <a:r>
              <a:rPr lang="en-GB" baseline="30000" dirty="0"/>
              <a:t>5</a:t>
            </a:r>
            <a:endParaRPr lang="en-US" dirty="0"/>
          </a:p>
          <a:p>
            <a:r>
              <a:rPr lang="en-US" dirty="0"/>
              <a:t> </a:t>
            </a:r>
          </a:p>
          <a:p>
            <a:r>
              <a:rPr lang="en-GB" dirty="0"/>
              <a:t>The relationship between smoking and diabetes retinopathy is controversial and unclear, with only a few studies finding an association between the two.</a:t>
            </a:r>
            <a:r>
              <a:rPr lang="en-GB" baseline="30000" dirty="0"/>
              <a:t>6</a:t>
            </a:r>
            <a:r>
              <a:rPr lang="en-GB" dirty="0"/>
              <a:t> When a sample of 181 </a:t>
            </a:r>
            <a:r>
              <a:rPr lang="en-US" dirty="0"/>
              <a:t>diabetes patients </a:t>
            </a:r>
            <a:r>
              <a:rPr lang="en-GB" dirty="0"/>
              <a:t>with diabetic retinopathy was statistically investigated for association of smoking with proliferative retinopathy, the numbers of patients with proliferative retinopathy were found to increase with increasing tobacco consumption. No such association was found between diabetes duration and proliferative retinopathy in non-smokers.</a:t>
            </a:r>
            <a:r>
              <a:rPr lang="en-GB" baseline="30000" dirty="0"/>
              <a:t>7</a:t>
            </a:r>
            <a:r>
              <a:rPr lang="en-GB" dirty="0"/>
              <a:t> </a:t>
            </a:r>
            <a:r>
              <a:rPr lang="en-US" dirty="0" err="1"/>
              <a:t>Mühlhauser</a:t>
            </a:r>
            <a:r>
              <a:rPr lang="en-US" dirty="0"/>
              <a:t> et al. suggest that smoking represents a risk factor for the progression from incipient to overt nephropathy and from background to proliferative retinopathy and also demonstrated that, after an average duration of diabetes of 14 years, </a:t>
            </a:r>
            <a:r>
              <a:rPr lang="en-US" dirty="0" err="1"/>
              <a:t>macroproteinuria</a:t>
            </a:r>
            <a:r>
              <a:rPr lang="en-US" dirty="0"/>
              <a:t> and proliferative retinopathy were twice as frequent in Type 1 diabetes patients who were cigarette-smokers as in non-cigarette-smoking patients.</a:t>
            </a:r>
            <a:r>
              <a:rPr lang="en-US" baseline="30000" dirty="0"/>
              <a:t>6</a:t>
            </a:r>
            <a:endParaRPr lang="en-US" dirty="0"/>
          </a:p>
          <a:p>
            <a:r>
              <a:rPr lang="en-US" dirty="0"/>
              <a:t> </a:t>
            </a:r>
          </a:p>
          <a:p>
            <a:r>
              <a:rPr lang="en-GB" dirty="0" err="1"/>
              <a:t>Orth</a:t>
            </a:r>
            <a:r>
              <a:rPr lang="en-GB" dirty="0"/>
              <a:t> et al. (2005) in their follow-up study to assess the impact of smoking on kidneys in diabetes patients observed that after at least four years of follow-up, smokers who were diabetes patients showed a decrease in </a:t>
            </a:r>
            <a:r>
              <a:rPr lang="en-GB" dirty="0" err="1"/>
              <a:t>glomerular</a:t>
            </a:r>
            <a:r>
              <a:rPr lang="en-GB" dirty="0"/>
              <a:t> filtration rate (GFR) compared to never-smokers who were diabetes patients even though baseline renal functions were normal. Mean GFR remained constant during follow-up in non-smokers but decreased significantly in smokers. Vascular damage associated with cigarette smoking, may also lead to declining GFR, but without proteinuria.</a:t>
            </a:r>
            <a:r>
              <a:rPr lang="en-GB" baseline="30000" dirty="0"/>
              <a:t>8</a:t>
            </a:r>
            <a:r>
              <a:rPr lang="en-GB" dirty="0"/>
              <a:t> </a:t>
            </a:r>
            <a:r>
              <a:rPr lang="en-GB" dirty="0" err="1"/>
              <a:t>Chuahirun</a:t>
            </a:r>
            <a:r>
              <a:rPr lang="en-GB" dirty="0"/>
              <a:t> et al. demonstrated that the hazard of cigarette smoking on renal function among diabetes patients cannot be prevented by standard </a:t>
            </a:r>
            <a:r>
              <a:rPr lang="en-GB" dirty="0" err="1"/>
              <a:t>renoprotection</a:t>
            </a:r>
            <a:r>
              <a:rPr lang="en-GB" dirty="0"/>
              <a:t> therapy including blood pressure control and ACE-inhibitor treatment. Their follow-up study also showed that smoking cessation ameliorates the progressive renal injury caused by continued smoking.</a:t>
            </a:r>
            <a:r>
              <a:rPr lang="en-GB" baseline="30000" dirty="0"/>
              <a:t>9</a:t>
            </a:r>
            <a:endParaRPr lang="en-US" dirty="0"/>
          </a:p>
          <a:p>
            <a:r>
              <a:rPr lang="en-GB" dirty="0"/>
              <a:t> </a:t>
            </a:r>
            <a:endParaRPr lang="en-US" dirty="0"/>
          </a:p>
          <a:p>
            <a:r>
              <a:rPr lang="en-GB" dirty="0"/>
              <a:t>A follow-up study among type I diabetes patients conducted by </a:t>
            </a:r>
            <a:r>
              <a:rPr lang="en-GB" dirty="0" err="1"/>
              <a:t>Tesfaye</a:t>
            </a:r>
            <a:r>
              <a:rPr lang="en-GB" dirty="0"/>
              <a:t> et al. (2005) showed that the cumulative incidence of neuropathy was 23.5% and it was related to the </a:t>
            </a:r>
            <a:r>
              <a:rPr lang="en-GB" dirty="0" err="1"/>
              <a:t>glycosylated</a:t>
            </a:r>
            <a:r>
              <a:rPr lang="en-GB" dirty="0"/>
              <a:t> </a:t>
            </a:r>
            <a:r>
              <a:rPr lang="en-GB" dirty="0" err="1"/>
              <a:t>hemoglobin</a:t>
            </a:r>
            <a:r>
              <a:rPr lang="en-GB" dirty="0"/>
              <a:t> value and the duration of diabetes. Smoking was found to increase the risk of neuropathy by 68% after adjusting for duration of diabetes, value of </a:t>
            </a:r>
            <a:r>
              <a:rPr lang="en-GB" dirty="0" err="1"/>
              <a:t>glycosylated</a:t>
            </a:r>
            <a:r>
              <a:rPr lang="en-GB" dirty="0"/>
              <a:t> </a:t>
            </a:r>
            <a:r>
              <a:rPr lang="en-GB" dirty="0" err="1"/>
              <a:t>Hb</a:t>
            </a:r>
            <a:r>
              <a:rPr lang="en-GB" dirty="0"/>
              <a:t>, pre-existing cardiovascular diseases, and other cardiovascular risk factors, such as total cholesterol, triglyceride, body mass index, and hypertension.</a:t>
            </a:r>
            <a:r>
              <a:rPr lang="en-GB" baseline="30000" dirty="0"/>
              <a:t>10</a:t>
            </a:r>
            <a:endParaRPr lang="en-US" dirty="0"/>
          </a:p>
          <a:p>
            <a:r>
              <a:rPr lang="en-US" dirty="0"/>
              <a:t> </a:t>
            </a:r>
          </a:p>
          <a:p>
            <a:r>
              <a:rPr lang="en-US" dirty="0"/>
              <a:t>In a study among diabetes patients with varying levels of </a:t>
            </a:r>
            <a:r>
              <a:rPr lang="en-US" dirty="0" err="1"/>
              <a:t>glycemic</a:t>
            </a:r>
            <a:r>
              <a:rPr lang="en-US" dirty="0"/>
              <a:t> control, Tsai et al. found that both smoking status and amount of sub-gingival calculus had significant associations with severe periodontal disease.</a:t>
            </a:r>
            <a:r>
              <a:rPr lang="en-US" baseline="30000" dirty="0"/>
              <a:t>11</a:t>
            </a:r>
            <a:endParaRPr lang="en-US" dirty="0"/>
          </a:p>
          <a:p>
            <a:r>
              <a:rPr lang="en-GB" dirty="0"/>
              <a:t> </a:t>
            </a:r>
            <a:endParaRPr lang="en-US" dirty="0"/>
          </a:p>
          <a:p>
            <a:r>
              <a:rPr lang="en-GB" dirty="0" err="1"/>
              <a:t>Karim</a:t>
            </a:r>
            <a:r>
              <a:rPr lang="en-GB" dirty="0"/>
              <a:t> et al. evaluated the impact of smoking on atherosclerosis among Type 2 diabetes patients and found that smoking was associated with subclinical atherosclerosis in persons with diabetes and that smoking interacts with duration of diabetes to accentuate atherosclerosis. They also found that the association between carotid artery </a:t>
            </a:r>
            <a:r>
              <a:rPr lang="en-GB" dirty="0" err="1"/>
              <a:t>intima</a:t>
            </a:r>
            <a:r>
              <a:rPr lang="en-GB" dirty="0"/>
              <a:t>-media thickness and duration of diabetes increased with both the frequency and duration of smoking.</a:t>
            </a:r>
            <a:r>
              <a:rPr lang="en-GB" baseline="30000" dirty="0"/>
              <a:t>12</a:t>
            </a:r>
            <a:r>
              <a:rPr lang="en-GB" dirty="0"/>
              <a:t> </a:t>
            </a:r>
            <a:endParaRPr lang="en-US" dirty="0"/>
          </a:p>
          <a:p>
            <a:r>
              <a:rPr lang="en-GB" dirty="0"/>
              <a:t> </a:t>
            </a:r>
            <a:endParaRPr lang="en-US" dirty="0"/>
          </a:p>
          <a:p>
            <a:r>
              <a:rPr lang="en-US" dirty="0"/>
              <a:t>Eason et al. found that patients with a history of diabetes mellitus and of smoking at least one pack of cigarettes per day were more likely to have asymptomatic peripheral arterial disease (PAD). According to them, diabetes mellitus combined with heavy smoking demonstrated the highest positive predicted value (15%) and the highest specificity (92%) for asymptomatic PAD.</a:t>
            </a:r>
            <a:r>
              <a:rPr lang="en-US" baseline="30000" dirty="0"/>
              <a:t>13</a:t>
            </a:r>
            <a:r>
              <a:rPr lang="en-US" dirty="0"/>
              <a:t> In another multivariate analysis of a cohort comprising both non-diabetic and diabetic subjects with and without lower extremity arterial disease (LEAD) at baseline, progression of LEAD was related to the presence of both LEAD and diabetes at baseline, decreased post-exercise ankle-brachial index (ABI), increased systolic blood pressure, and smoking.</a:t>
            </a:r>
            <a:r>
              <a:rPr lang="en-US" baseline="30000" dirty="0"/>
              <a:t>14</a:t>
            </a:r>
            <a:endParaRPr lang="en-US" dirty="0"/>
          </a:p>
          <a:p>
            <a:r>
              <a:rPr lang="en-US" dirty="0"/>
              <a:t> </a:t>
            </a:r>
          </a:p>
          <a:p>
            <a:r>
              <a:rPr lang="en-US" b="1" dirty="0"/>
              <a:t>References</a:t>
            </a:r>
            <a:r>
              <a:rPr lang="en-US" b="1" dirty="0" smtClean="0"/>
              <a:t>:</a:t>
            </a:r>
            <a:endParaRPr lang="en-US" dirty="0" smtClean="0"/>
          </a:p>
          <a:p>
            <a:pPr marL="228600" indent="-228600">
              <a:buFont typeface="+mj-lt"/>
              <a:buAutoNum type="arabicPeriod"/>
            </a:pPr>
            <a:endParaRPr lang="en-US" dirty="0" smtClean="0"/>
          </a:p>
          <a:p>
            <a:pPr marL="228600" indent="-228600">
              <a:buFont typeface="+mj-lt"/>
              <a:buAutoNum type="arabicPeriod"/>
            </a:pPr>
            <a:r>
              <a:rPr lang="en-US" dirty="0"/>
              <a:t> </a:t>
            </a:r>
            <a:r>
              <a:rPr lang="en-GB" dirty="0" err="1" smtClean="0"/>
              <a:t>Chaturvedi</a:t>
            </a:r>
            <a:r>
              <a:rPr lang="en-GB" dirty="0" smtClean="0"/>
              <a:t> N. The burden of diabetes and its complications: trends and implications for intervention. Diabetes Res </a:t>
            </a:r>
            <a:r>
              <a:rPr lang="en-GB" dirty="0" err="1" smtClean="0"/>
              <a:t>Clin</a:t>
            </a:r>
            <a:r>
              <a:rPr lang="en-GB" dirty="0" smtClean="0"/>
              <a:t> </a:t>
            </a:r>
            <a:r>
              <a:rPr lang="en-GB" dirty="0" err="1" smtClean="0"/>
              <a:t>Pract</a:t>
            </a:r>
            <a:r>
              <a:rPr lang="en-GB" dirty="0" smtClean="0"/>
              <a:t>. 2007; 76(</a:t>
            </a:r>
            <a:r>
              <a:rPr lang="en-GB" dirty="0" err="1" smtClean="0"/>
              <a:t>Suppl</a:t>
            </a:r>
            <a:r>
              <a:rPr lang="en-GB" dirty="0" smtClean="0"/>
              <a:t> 1):S3</a:t>
            </a:r>
            <a:r>
              <a:rPr lang="en-US" sz="1200" dirty="0" smtClean="0"/>
              <a:t>–</a:t>
            </a:r>
            <a:r>
              <a:rPr lang="en-GB" dirty="0" smtClean="0"/>
              <a:t>12.</a:t>
            </a:r>
            <a:endParaRPr lang="en-US" dirty="0" smtClean="0"/>
          </a:p>
          <a:p>
            <a:pPr marL="228600" indent="-228600">
              <a:buFont typeface="+mj-lt"/>
              <a:buAutoNum type="arabicPeriod"/>
            </a:pPr>
            <a:r>
              <a:rPr lang="en-US" dirty="0" err="1" smtClean="0"/>
              <a:t>Liebl</a:t>
            </a:r>
            <a:r>
              <a:rPr lang="en-US" dirty="0" smtClean="0"/>
              <a:t> </a:t>
            </a:r>
            <a:r>
              <a:rPr lang="en-US" dirty="0"/>
              <a:t>A, </a:t>
            </a:r>
            <a:r>
              <a:rPr lang="en-US" dirty="0" err="1"/>
              <a:t>Neiss</a:t>
            </a:r>
            <a:r>
              <a:rPr lang="en-US" dirty="0"/>
              <a:t> A, </a:t>
            </a:r>
            <a:r>
              <a:rPr lang="en-US" dirty="0" err="1"/>
              <a:t>Spannheimer</a:t>
            </a:r>
            <a:r>
              <a:rPr lang="en-US" dirty="0"/>
              <a:t> A, </a:t>
            </a:r>
            <a:r>
              <a:rPr lang="en-US" dirty="0" err="1"/>
              <a:t>Reitberger</a:t>
            </a:r>
            <a:r>
              <a:rPr lang="en-US" dirty="0"/>
              <a:t> U, </a:t>
            </a:r>
            <a:r>
              <a:rPr lang="en-US" dirty="0" err="1"/>
              <a:t>Wieseler</a:t>
            </a:r>
            <a:r>
              <a:rPr lang="en-US" dirty="0"/>
              <a:t> B, Stammer H, et al. Complications, co-morbidity, and blood glucose control in type 2 diabetes mellitus patients in Germany--results from the CODE-2 study. Exp </a:t>
            </a:r>
            <a:r>
              <a:rPr lang="en-US" dirty="0" err="1"/>
              <a:t>Clin</a:t>
            </a:r>
            <a:r>
              <a:rPr lang="en-US" dirty="0"/>
              <a:t> </a:t>
            </a:r>
            <a:r>
              <a:rPr lang="en-US" dirty="0" err="1"/>
              <a:t>Endocrinol</a:t>
            </a:r>
            <a:r>
              <a:rPr lang="en-US" dirty="0"/>
              <a:t> Diabetes. 2002; </a:t>
            </a:r>
            <a:r>
              <a:rPr lang="en-US" dirty="0" smtClean="0"/>
              <a:t>110:10</a:t>
            </a:r>
            <a:r>
              <a:rPr lang="en-US" sz="1200" dirty="0" smtClean="0"/>
              <a:t>–</a:t>
            </a:r>
            <a:r>
              <a:rPr lang="en-US" dirty="0" smtClean="0"/>
              <a:t>6</a:t>
            </a:r>
            <a:r>
              <a:rPr lang="en-US" dirty="0"/>
              <a:t>.</a:t>
            </a:r>
          </a:p>
          <a:p>
            <a:pPr marL="228600" indent="-228600">
              <a:buFont typeface="+mj-lt"/>
              <a:buAutoNum type="arabicPeriod"/>
            </a:pPr>
            <a:r>
              <a:rPr lang="en-US" dirty="0"/>
              <a:t>Al-</a:t>
            </a:r>
            <a:r>
              <a:rPr lang="en-US" dirty="0" err="1"/>
              <a:t>Delaimy</a:t>
            </a:r>
            <a:r>
              <a:rPr lang="en-US" dirty="0"/>
              <a:t> WK, Manson JE, Solomon CG, </a:t>
            </a:r>
            <a:r>
              <a:rPr lang="en-US" dirty="0" err="1"/>
              <a:t>Kawachi</a:t>
            </a:r>
            <a:r>
              <a:rPr lang="en-US" dirty="0"/>
              <a:t> I, </a:t>
            </a:r>
            <a:r>
              <a:rPr lang="en-US" dirty="0" err="1"/>
              <a:t>Stampfer</a:t>
            </a:r>
            <a:r>
              <a:rPr lang="en-US" dirty="0"/>
              <a:t> MJ, Willett WC, et al. Smoking and risk of coronary heart disease among women with type 2 diabetes mellitus. Arch Intern Med. 2002; </a:t>
            </a:r>
            <a:r>
              <a:rPr lang="en-US" dirty="0" smtClean="0"/>
              <a:t>162:273</a:t>
            </a:r>
            <a:r>
              <a:rPr lang="en-US" sz="1200" dirty="0" smtClean="0"/>
              <a:t>–</a:t>
            </a:r>
            <a:r>
              <a:rPr lang="en-US" dirty="0" smtClean="0"/>
              <a:t>9</a:t>
            </a:r>
            <a:r>
              <a:rPr lang="en-US" dirty="0"/>
              <a:t>.</a:t>
            </a:r>
          </a:p>
          <a:p>
            <a:pPr marL="228600" indent="-228600">
              <a:buFont typeface="+mj-lt"/>
              <a:buAutoNum type="arabicPeriod"/>
            </a:pPr>
            <a:r>
              <a:rPr lang="en-GB" dirty="0" err="1"/>
              <a:t>Giorda</a:t>
            </a:r>
            <a:r>
              <a:rPr lang="en-GB" dirty="0"/>
              <a:t> CB, </a:t>
            </a:r>
            <a:r>
              <a:rPr lang="en-GB" dirty="0" err="1"/>
              <a:t>Avogaro</a:t>
            </a:r>
            <a:r>
              <a:rPr lang="en-GB" dirty="0"/>
              <a:t> A, </a:t>
            </a:r>
            <a:r>
              <a:rPr lang="en-GB" dirty="0" err="1"/>
              <a:t>Maggini</a:t>
            </a:r>
            <a:r>
              <a:rPr lang="en-GB" dirty="0"/>
              <a:t> M, Lombardo F, </a:t>
            </a:r>
            <a:r>
              <a:rPr lang="en-GB" dirty="0" err="1"/>
              <a:t>Mannucci</a:t>
            </a:r>
            <a:r>
              <a:rPr lang="en-GB" dirty="0"/>
              <a:t> E, </a:t>
            </a:r>
            <a:r>
              <a:rPr lang="en-GB" dirty="0" err="1"/>
              <a:t>Turco</a:t>
            </a:r>
            <a:r>
              <a:rPr lang="en-GB" dirty="0"/>
              <a:t> S, et al. Incidence and risk factors for stroke in type 2 diabetic patients: the DAI study. Stroke. 2007; </a:t>
            </a:r>
            <a:r>
              <a:rPr lang="en-GB" dirty="0" smtClean="0"/>
              <a:t>38:1154</a:t>
            </a:r>
            <a:r>
              <a:rPr lang="en-US" sz="1200" dirty="0" smtClean="0"/>
              <a:t>–</a:t>
            </a:r>
            <a:r>
              <a:rPr lang="en-GB" dirty="0" smtClean="0"/>
              <a:t>60</a:t>
            </a:r>
            <a:r>
              <a:rPr lang="en-GB" dirty="0"/>
              <a:t>.</a:t>
            </a:r>
            <a:r>
              <a:rPr lang="en-GB" b="1" u="sng" dirty="0"/>
              <a:t> </a:t>
            </a:r>
            <a:endParaRPr lang="en-US" dirty="0"/>
          </a:p>
          <a:p>
            <a:pPr marL="228600" indent="-228600">
              <a:buFont typeface="+mj-lt"/>
              <a:buAutoNum type="arabicPeriod"/>
            </a:pPr>
            <a:r>
              <a:rPr lang="en-GB" dirty="0"/>
              <a:t>Cheung N, Wong TY. Diabetic retinopathy and systemic vascular complications. </a:t>
            </a:r>
            <a:r>
              <a:rPr lang="en-GB" dirty="0" err="1"/>
              <a:t>Prog</a:t>
            </a:r>
            <a:r>
              <a:rPr lang="en-GB" dirty="0"/>
              <a:t> </a:t>
            </a:r>
            <a:r>
              <a:rPr lang="en-GB" dirty="0" err="1"/>
              <a:t>Retin</a:t>
            </a:r>
            <a:r>
              <a:rPr lang="en-GB" dirty="0"/>
              <a:t> Eye Res. 2008; </a:t>
            </a:r>
            <a:r>
              <a:rPr lang="en-GB" dirty="0" smtClean="0"/>
              <a:t>27:161</a:t>
            </a:r>
            <a:r>
              <a:rPr lang="en-US" sz="1200" dirty="0" smtClean="0"/>
              <a:t>–</a:t>
            </a:r>
            <a:r>
              <a:rPr lang="en-GB" dirty="0" smtClean="0"/>
              <a:t>76</a:t>
            </a:r>
            <a:r>
              <a:rPr lang="en-GB" dirty="0"/>
              <a:t>.</a:t>
            </a:r>
            <a:r>
              <a:rPr lang="en-GB" b="1" u="sng" dirty="0"/>
              <a:t> </a:t>
            </a:r>
            <a:endParaRPr lang="en-US" dirty="0"/>
          </a:p>
          <a:p>
            <a:pPr marL="228600" indent="-228600">
              <a:buFont typeface="+mj-lt"/>
              <a:buAutoNum type="arabicPeriod"/>
            </a:pPr>
            <a:r>
              <a:rPr lang="en-US" dirty="0" err="1"/>
              <a:t>Mühlhauser</a:t>
            </a:r>
            <a:r>
              <a:rPr lang="en-US" dirty="0"/>
              <a:t> I, </a:t>
            </a:r>
            <a:r>
              <a:rPr lang="en-US" dirty="0" err="1"/>
              <a:t>Sawicki</a:t>
            </a:r>
            <a:r>
              <a:rPr lang="en-US" dirty="0"/>
              <a:t> E, Berger M. Cigarette-smoking as a risk factor for </a:t>
            </a:r>
            <a:r>
              <a:rPr lang="en-US" dirty="0" err="1"/>
              <a:t>macroproteinuria</a:t>
            </a:r>
            <a:r>
              <a:rPr lang="en-US" dirty="0"/>
              <a:t> and proliferative retinopathy in Type 1 (insulin-dependent) diabetes. </a:t>
            </a:r>
            <a:r>
              <a:rPr lang="en-US" dirty="0" err="1"/>
              <a:t>Diabetologia</a:t>
            </a:r>
            <a:r>
              <a:rPr lang="en-US" dirty="0"/>
              <a:t>. 1986; </a:t>
            </a:r>
            <a:r>
              <a:rPr lang="en-US" dirty="0" smtClean="0"/>
              <a:t>29:500</a:t>
            </a:r>
            <a:r>
              <a:rPr lang="en-US" sz="1200" dirty="0" smtClean="0"/>
              <a:t>–</a:t>
            </a:r>
            <a:r>
              <a:rPr lang="en-US" dirty="0" smtClean="0"/>
              <a:t>2.</a:t>
            </a:r>
            <a:endParaRPr lang="en-US" dirty="0"/>
          </a:p>
          <a:p>
            <a:pPr marL="228600" indent="-228600">
              <a:buFont typeface="+mj-lt"/>
              <a:buAutoNum type="arabicPeriod"/>
            </a:pPr>
            <a:r>
              <a:rPr lang="en-GB" dirty="0" err="1"/>
              <a:t>Paetkau</a:t>
            </a:r>
            <a:r>
              <a:rPr lang="en-GB" dirty="0"/>
              <a:t> ME, Boyd TA, </a:t>
            </a:r>
            <a:r>
              <a:rPr lang="en-GB" dirty="0" err="1"/>
              <a:t>Winship</a:t>
            </a:r>
            <a:r>
              <a:rPr lang="en-GB" dirty="0"/>
              <a:t> B, Grace M. Cigarette smoking and diabetic retinopathy. Diabetes. 1977; </a:t>
            </a:r>
            <a:r>
              <a:rPr lang="en-GB" dirty="0" smtClean="0"/>
              <a:t>26:46</a:t>
            </a:r>
            <a:r>
              <a:rPr lang="en-US" sz="1200" dirty="0" smtClean="0"/>
              <a:t>–</a:t>
            </a:r>
            <a:r>
              <a:rPr lang="en-GB" dirty="0" smtClean="0"/>
              <a:t>9</a:t>
            </a:r>
            <a:r>
              <a:rPr lang="en-GB" dirty="0"/>
              <a:t>.</a:t>
            </a:r>
            <a:endParaRPr lang="en-US" dirty="0"/>
          </a:p>
          <a:p>
            <a:pPr marL="228600" indent="-228600">
              <a:buFont typeface="+mj-lt"/>
              <a:buAutoNum type="arabicPeriod"/>
            </a:pPr>
            <a:r>
              <a:rPr lang="en-GB" dirty="0" err="1"/>
              <a:t>Orth</a:t>
            </a:r>
            <a:r>
              <a:rPr lang="en-GB" dirty="0"/>
              <a:t> SR, Schroeder T, Ritz E, Ferrari P. Effects of smoking on renal function in patients with type 1 and type 2 diabetes mellitus. </a:t>
            </a:r>
            <a:r>
              <a:rPr lang="en-GB" dirty="0" err="1"/>
              <a:t>Nephrol</a:t>
            </a:r>
            <a:r>
              <a:rPr lang="en-GB" dirty="0"/>
              <a:t> Dial Transplant. 2005; </a:t>
            </a:r>
            <a:r>
              <a:rPr lang="en-GB" dirty="0" smtClean="0"/>
              <a:t>20:2414</a:t>
            </a:r>
            <a:r>
              <a:rPr lang="en-US" sz="1200" dirty="0" smtClean="0"/>
              <a:t>–</a:t>
            </a:r>
            <a:r>
              <a:rPr lang="en-GB" dirty="0" smtClean="0"/>
              <a:t>9</a:t>
            </a:r>
            <a:r>
              <a:rPr lang="en-GB" dirty="0"/>
              <a:t>.</a:t>
            </a:r>
            <a:endParaRPr lang="en-US" dirty="0"/>
          </a:p>
          <a:p>
            <a:pPr marL="228600" indent="-228600">
              <a:buFont typeface="+mj-lt"/>
              <a:buAutoNum type="arabicPeriod"/>
            </a:pPr>
            <a:r>
              <a:rPr lang="en-GB" dirty="0" err="1"/>
              <a:t>Chuahirun</a:t>
            </a:r>
            <a:r>
              <a:rPr lang="en-GB" dirty="0"/>
              <a:t> T, </a:t>
            </a:r>
            <a:r>
              <a:rPr lang="en-GB" dirty="0" err="1"/>
              <a:t>Simoni</a:t>
            </a:r>
            <a:r>
              <a:rPr lang="en-GB" dirty="0"/>
              <a:t> J, Hudson C, </a:t>
            </a:r>
            <a:r>
              <a:rPr lang="en-GB" dirty="0" err="1"/>
              <a:t>Seipel</a:t>
            </a:r>
            <a:r>
              <a:rPr lang="en-GB" dirty="0"/>
              <a:t> T, </a:t>
            </a:r>
            <a:r>
              <a:rPr lang="en-GB" dirty="0" err="1"/>
              <a:t>Khanna</a:t>
            </a:r>
            <a:r>
              <a:rPr lang="en-GB" dirty="0"/>
              <a:t> A, </a:t>
            </a:r>
            <a:r>
              <a:rPr lang="en-GB" dirty="0" err="1"/>
              <a:t>Harrist</a:t>
            </a:r>
            <a:r>
              <a:rPr lang="en-GB" dirty="0"/>
              <a:t> RB, et al. Cigarette smoking exacerbates and its cessation ameliorates renal injury in type 2 diabetes. Am J Med Sci. 2004; </a:t>
            </a:r>
            <a:r>
              <a:rPr lang="en-GB" dirty="0" smtClean="0"/>
              <a:t>327:57</a:t>
            </a:r>
            <a:r>
              <a:rPr lang="en-US" sz="1200" dirty="0" smtClean="0"/>
              <a:t>–</a:t>
            </a:r>
            <a:r>
              <a:rPr lang="en-GB" dirty="0" smtClean="0"/>
              <a:t>67</a:t>
            </a:r>
            <a:r>
              <a:rPr lang="en-GB" dirty="0"/>
              <a:t>.</a:t>
            </a:r>
            <a:endParaRPr lang="en-US" dirty="0"/>
          </a:p>
          <a:p>
            <a:pPr marL="228600" indent="-228600">
              <a:buFont typeface="+mj-lt"/>
              <a:buAutoNum type="arabicPeriod"/>
            </a:pPr>
            <a:r>
              <a:rPr lang="en-GB" dirty="0" err="1"/>
              <a:t>Tesfaye</a:t>
            </a:r>
            <a:r>
              <a:rPr lang="en-GB" dirty="0"/>
              <a:t> S, </a:t>
            </a:r>
            <a:r>
              <a:rPr lang="en-GB" dirty="0" err="1"/>
              <a:t>Chaturvedi</a:t>
            </a:r>
            <a:r>
              <a:rPr lang="en-GB" dirty="0"/>
              <a:t> N, Eaton SE, Ward JD, Manes C, </a:t>
            </a:r>
            <a:r>
              <a:rPr lang="en-GB" dirty="0" err="1"/>
              <a:t>Ionescu-Tirgoviste</a:t>
            </a:r>
            <a:r>
              <a:rPr lang="en-GB" dirty="0"/>
              <a:t> C, et al. Vascular risk factors and diabetic neuropathy. N </a:t>
            </a:r>
            <a:r>
              <a:rPr lang="en-GB" dirty="0" err="1"/>
              <a:t>Engl</a:t>
            </a:r>
            <a:r>
              <a:rPr lang="en-GB" dirty="0"/>
              <a:t> J Med. 2005; </a:t>
            </a:r>
            <a:r>
              <a:rPr lang="en-GB" dirty="0" smtClean="0"/>
              <a:t>352:341</a:t>
            </a:r>
            <a:r>
              <a:rPr lang="en-US" sz="1200" dirty="0" smtClean="0"/>
              <a:t>–</a:t>
            </a:r>
            <a:r>
              <a:rPr lang="en-GB" dirty="0" smtClean="0"/>
              <a:t>50</a:t>
            </a:r>
            <a:r>
              <a:rPr lang="en-GB" dirty="0"/>
              <a:t>. </a:t>
            </a:r>
            <a:endParaRPr lang="en-US" dirty="0"/>
          </a:p>
          <a:p>
            <a:pPr marL="228600" indent="-228600">
              <a:buFont typeface="+mj-lt"/>
              <a:buAutoNum type="arabicPeriod"/>
            </a:pPr>
            <a:r>
              <a:rPr lang="en-US" dirty="0"/>
              <a:t>Tsai C, Hayes C, Taylor GW. </a:t>
            </a:r>
            <a:r>
              <a:rPr lang="en-US" dirty="0" err="1"/>
              <a:t>Glycemic</a:t>
            </a:r>
            <a:r>
              <a:rPr lang="en-US" dirty="0"/>
              <a:t> control of type 2 diabetes and severe periodontal disease in the US adult population. Community Dent Oral </a:t>
            </a:r>
            <a:r>
              <a:rPr lang="en-US" dirty="0" err="1" smtClean="0"/>
              <a:t>Epidemiol</a:t>
            </a:r>
            <a:r>
              <a:rPr lang="en-US" dirty="0" smtClean="0"/>
              <a:t>. </a:t>
            </a:r>
            <a:r>
              <a:rPr lang="en-US" dirty="0"/>
              <a:t>2002; </a:t>
            </a:r>
            <a:r>
              <a:rPr lang="en-US" dirty="0" smtClean="0"/>
              <a:t>30:182</a:t>
            </a:r>
            <a:r>
              <a:rPr lang="en-US" sz="1200" dirty="0" smtClean="0"/>
              <a:t>–</a:t>
            </a:r>
            <a:r>
              <a:rPr lang="en-US" dirty="0" smtClean="0"/>
              <a:t>92</a:t>
            </a:r>
            <a:r>
              <a:rPr lang="en-US" dirty="0"/>
              <a:t>.</a:t>
            </a:r>
          </a:p>
          <a:p>
            <a:pPr marL="228600" indent="-228600">
              <a:buFont typeface="+mj-lt"/>
              <a:buAutoNum type="arabicPeriod"/>
            </a:pPr>
            <a:r>
              <a:rPr lang="en-GB" dirty="0" err="1"/>
              <a:t>Karim</a:t>
            </a:r>
            <a:r>
              <a:rPr lang="en-GB" dirty="0"/>
              <a:t> R, Buchanan TA, </a:t>
            </a:r>
            <a:r>
              <a:rPr lang="en-GB" dirty="0" err="1"/>
              <a:t>Hodis</a:t>
            </a:r>
            <a:r>
              <a:rPr lang="en-GB" dirty="0"/>
              <a:t> HN, Li Y, Mack WJ. The association of smoking and subclinical atherosclerosis in Type 2 diabetes: modification by duration of diabetes. </a:t>
            </a:r>
            <a:r>
              <a:rPr lang="en-GB" dirty="0" err="1"/>
              <a:t>Diabet</a:t>
            </a:r>
            <a:r>
              <a:rPr lang="en-GB" dirty="0"/>
              <a:t> Med. 2005; </a:t>
            </a:r>
            <a:r>
              <a:rPr lang="en-GB" dirty="0" smtClean="0"/>
              <a:t>22:81</a:t>
            </a:r>
            <a:r>
              <a:rPr lang="en-US" sz="1200" dirty="0" smtClean="0"/>
              <a:t>–</a:t>
            </a:r>
            <a:r>
              <a:rPr lang="en-GB" dirty="0" smtClean="0"/>
              <a:t>7</a:t>
            </a:r>
            <a:r>
              <a:rPr lang="en-GB" dirty="0"/>
              <a:t>.</a:t>
            </a:r>
            <a:endParaRPr lang="en-US" dirty="0"/>
          </a:p>
          <a:p>
            <a:pPr marL="228600" indent="-228600">
              <a:buFont typeface="+mj-lt"/>
              <a:buAutoNum type="arabicPeriod"/>
            </a:pPr>
            <a:r>
              <a:rPr lang="en-US" dirty="0"/>
              <a:t>Eason SL, Petersen NJ, Suarez-</a:t>
            </a:r>
            <a:r>
              <a:rPr lang="en-US" dirty="0" err="1"/>
              <a:t>Almazor</a:t>
            </a:r>
            <a:r>
              <a:rPr lang="en-US" dirty="0"/>
              <a:t> M, Davis B, Collins TC. Diabetes mellitus, smoking, and the risk for asymptomatic peripheral arterial disease: whom should we screen? </a:t>
            </a:r>
            <a:r>
              <a:rPr lang="en-US" dirty="0" smtClean="0"/>
              <a:t>J </a:t>
            </a:r>
            <a:r>
              <a:rPr lang="en-US" dirty="0"/>
              <a:t>Am Board </a:t>
            </a:r>
            <a:r>
              <a:rPr lang="en-US" dirty="0" err="1"/>
              <a:t>Fam</a:t>
            </a:r>
            <a:r>
              <a:rPr lang="en-US" dirty="0"/>
              <a:t> </a:t>
            </a:r>
            <a:r>
              <a:rPr lang="en-US" dirty="0" err="1"/>
              <a:t>Pract</a:t>
            </a:r>
            <a:r>
              <a:rPr lang="en-US" dirty="0"/>
              <a:t>. 2005; </a:t>
            </a:r>
            <a:r>
              <a:rPr lang="en-US" dirty="0" smtClean="0"/>
              <a:t>18:355–61</a:t>
            </a:r>
            <a:r>
              <a:rPr lang="en-US" dirty="0"/>
              <a:t>.</a:t>
            </a:r>
          </a:p>
          <a:p>
            <a:pPr marL="228600" indent="-228600">
              <a:buFont typeface="+mj-lt"/>
              <a:buAutoNum type="arabicPeriod"/>
            </a:pPr>
            <a:r>
              <a:rPr lang="en-US" dirty="0"/>
              <a:t>Orchard TJ, </a:t>
            </a:r>
            <a:r>
              <a:rPr lang="en-US" dirty="0" err="1"/>
              <a:t>Strandness</a:t>
            </a:r>
            <a:r>
              <a:rPr lang="en-US" dirty="0"/>
              <a:t> DE Jr. Assessment of peripheral vascular disease in diabetes. Circulation. 1993; </a:t>
            </a:r>
            <a:r>
              <a:rPr lang="en-US" dirty="0" smtClean="0"/>
              <a:t>88:819</a:t>
            </a:r>
            <a:r>
              <a:rPr lang="en-US" sz="1200" dirty="0" smtClean="0"/>
              <a:t>–</a:t>
            </a:r>
            <a:r>
              <a:rPr lang="en-US" dirty="0" smtClean="0"/>
              <a:t>28</a:t>
            </a:r>
            <a:r>
              <a:rPr lang="en-US" dirty="0"/>
              <a:t>.</a:t>
            </a:r>
          </a:p>
          <a:p>
            <a:pPr>
              <a:buFont typeface="Calibri" pitchFamily="-106" charset="0"/>
              <a:buAutoNum type="arabicPeriod"/>
            </a:pPr>
            <a:endParaRPr lang="en-US" dirty="0"/>
          </a:p>
        </p:txBody>
      </p:sp>
      <p:sp>
        <p:nvSpPr>
          <p:cNvPr id="36868" name="Slide Number Placeholder 3"/>
          <p:cNvSpPr>
            <a:spLocks noGrp="1"/>
          </p:cNvSpPr>
          <p:nvPr>
            <p:ph type="sldNum" sz="quarter" idx="5"/>
          </p:nvPr>
        </p:nvSpPr>
        <p:spPr bwMode="auto">
          <a:noFill/>
          <a:ln>
            <a:miter lim="800000"/>
            <a:headEnd/>
            <a:tailEnd/>
          </a:ln>
        </p:spPr>
        <p:txBody>
          <a:bodyPr/>
          <a:lstStyle/>
          <a:p>
            <a:fld id="{88EA328E-F849-AB4B-B5F3-311910280512}"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r>
              <a:rPr lang="en-US" b="1" dirty="0"/>
              <a:t>Notes:</a:t>
            </a:r>
            <a:r>
              <a:rPr lang="en-US" dirty="0"/>
              <a:t> </a:t>
            </a:r>
          </a:p>
          <a:p>
            <a:r>
              <a:rPr lang="en-GB" dirty="0"/>
              <a:t>  </a:t>
            </a:r>
            <a:endParaRPr lang="en-US" dirty="0"/>
          </a:p>
          <a:p>
            <a:r>
              <a:rPr lang="en-GB" dirty="0"/>
              <a:t>The effectiveness of smoking cessation to prevent and to control diabetes has been reported in several studies. Smoking is an independent risk factor for diabetes, thus smoking cessation is proven effective to reduce the incidence and complications of diabetes and thus improve the quality of life. Smoking cessation is also one of the few cost-effective interventions among diabetes patients to prevent diabetes complications, and thus improve the quality of life among </a:t>
            </a:r>
            <a:r>
              <a:rPr lang="en-GB" dirty="0" smtClean="0"/>
              <a:t>diabetes</a:t>
            </a:r>
            <a:r>
              <a:rPr lang="en-GB" baseline="0" dirty="0" smtClean="0"/>
              <a:t> patients</a:t>
            </a:r>
            <a:r>
              <a:rPr lang="en-GB" dirty="0" smtClean="0"/>
              <a:t>.</a:t>
            </a:r>
            <a:r>
              <a:rPr lang="en-GB" baseline="30000" dirty="0" smtClean="0"/>
              <a:t> </a:t>
            </a:r>
            <a:r>
              <a:rPr lang="en-GB" baseline="30000" dirty="0"/>
              <a:t>1</a:t>
            </a:r>
            <a:endParaRPr lang="en-US" dirty="0"/>
          </a:p>
          <a:p>
            <a:r>
              <a:rPr lang="en-GB" dirty="0"/>
              <a:t> </a:t>
            </a:r>
            <a:endParaRPr lang="en-US" dirty="0"/>
          </a:p>
          <a:p>
            <a:r>
              <a:rPr lang="en-GB" dirty="0"/>
              <a:t>The British Heart Study conducted among middle-age men showed that the risk of developing diabetes increases within the first few year of quitting compared to the never-smokers. However, in </a:t>
            </a:r>
            <a:r>
              <a:rPr lang="en-GB" dirty="0" smtClean="0"/>
              <a:t>the long </a:t>
            </a:r>
            <a:r>
              <a:rPr lang="en-GB" dirty="0"/>
              <a:t>term, the benefit of quitting outweighs the adverse effects of weight gain. Smokers who had quit for at least 20 years had similar risk of developing diabetes to the never-smokers.</a:t>
            </a:r>
            <a:r>
              <a:rPr lang="en-GB" baseline="30000" dirty="0"/>
              <a:t>1</a:t>
            </a:r>
            <a:r>
              <a:rPr lang="en-GB" dirty="0"/>
              <a:t> </a:t>
            </a:r>
            <a:endParaRPr lang="en-US" dirty="0"/>
          </a:p>
          <a:p>
            <a:r>
              <a:rPr lang="en-US" dirty="0"/>
              <a:t> </a:t>
            </a:r>
          </a:p>
          <a:p>
            <a:r>
              <a:rPr lang="en-US" dirty="0"/>
              <a:t>In the study conducted by Al-</a:t>
            </a:r>
            <a:r>
              <a:rPr lang="en-US" dirty="0" err="1"/>
              <a:t>Delaimy</a:t>
            </a:r>
            <a:r>
              <a:rPr lang="en-US" dirty="0"/>
              <a:t> et al., quitting smoking for </a:t>
            </a:r>
            <a:r>
              <a:rPr lang="en-US" u="sng" dirty="0"/>
              <a:t>&gt;</a:t>
            </a:r>
            <a:r>
              <a:rPr lang="en-US" dirty="0"/>
              <a:t>10 years was found to virtually eliminate the excess risk of both coronary heart disease</a:t>
            </a:r>
            <a:r>
              <a:rPr lang="en-US" baseline="30000" dirty="0"/>
              <a:t>3</a:t>
            </a:r>
            <a:r>
              <a:rPr lang="en-US" dirty="0"/>
              <a:t> and mortality</a:t>
            </a:r>
            <a:r>
              <a:rPr lang="en-US" baseline="30000" dirty="0"/>
              <a:t>2</a:t>
            </a:r>
            <a:r>
              <a:rPr lang="en-US" dirty="0"/>
              <a:t> associated with smoking. As the duration of time since smoking cessation increased, the mortality risk was found to decrease. However, significant elevations in risk remained in those who had quit more recently. Several studies have also indicated that patients with diabetes are more motivated to quit smoking than healthy individuals.</a:t>
            </a:r>
            <a:r>
              <a:rPr lang="en-US" baseline="30000" dirty="0"/>
              <a:t>2</a:t>
            </a:r>
            <a:r>
              <a:rPr lang="en-US" dirty="0"/>
              <a:t> </a:t>
            </a:r>
          </a:p>
          <a:p>
            <a:r>
              <a:rPr lang="en-US" dirty="0"/>
              <a:t> </a:t>
            </a:r>
          </a:p>
          <a:p>
            <a:r>
              <a:rPr lang="en-US" dirty="0"/>
              <a:t>Smoking cessation is the single most effective intervention to reduce coronary artery disease (CAD) mortality in diabetes patients. In </a:t>
            </a:r>
            <a:r>
              <a:rPr lang="en-US" dirty="0" smtClean="0"/>
              <a:t>men with diabetes, </a:t>
            </a:r>
            <a:r>
              <a:rPr lang="en-US" dirty="0"/>
              <a:t>reductions in CAD mortality from quitting smoking would amount to 21 per 1000. Smoking cessation also helps to prevent and control </a:t>
            </a:r>
            <a:r>
              <a:rPr lang="en-US" dirty="0" smtClean="0"/>
              <a:t>diabetes complications</a:t>
            </a:r>
            <a:r>
              <a:rPr lang="en-US" dirty="0"/>
              <a:t>; it improves metabolic and </a:t>
            </a:r>
            <a:r>
              <a:rPr lang="en-US" dirty="0" err="1"/>
              <a:t>glycemic</a:t>
            </a:r>
            <a:r>
              <a:rPr lang="en-US" dirty="0"/>
              <a:t> control and reduces the risk of CVD, peripheral artery disease, </a:t>
            </a:r>
            <a:r>
              <a:rPr lang="en-US" dirty="0" err="1"/>
              <a:t>proteinuria</a:t>
            </a:r>
            <a:r>
              <a:rPr lang="en-US" dirty="0"/>
              <a:t> and renal failure, neuropathy, and also retinopathy in some sub-groups.</a:t>
            </a:r>
            <a:r>
              <a:rPr lang="en-US" baseline="30000" dirty="0"/>
              <a:t>4</a:t>
            </a:r>
            <a:r>
              <a:rPr lang="en-US" dirty="0"/>
              <a:t> </a:t>
            </a:r>
          </a:p>
          <a:p>
            <a:r>
              <a:rPr lang="en-US" dirty="0"/>
              <a:t> </a:t>
            </a:r>
          </a:p>
          <a:p>
            <a:r>
              <a:rPr lang="en-US" dirty="0"/>
              <a:t>Smoking increases the cost for </a:t>
            </a:r>
            <a:r>
              <a:rPr lang="en-US" dirty="0" smtClean="0"/>
              <a:t>diabetes </a:t>
            </a:r>
            <a:r>
              <a:rPr lang="en-US" dirty="0"/>
              <a:t>hospitalization. After controlling for age, obesity index, and </a:t>
            </a:r>
            <a:r>
              <a:rPr lang="en-US" dirty="0" smtClean="0"/>
              <a:t>diabetes </a:t>
            </a:r>
            <a:r>
              <a:rPr lang="en-US" dirty="0"/>
              <a:t>complications, the incremental hospitalization cost for a diabetes patient who </a:t>
            </a:r>
            <a:r>
              <a:rPr lang="en-US" dirty="0" smtClean="0"/>
              <a:t>smokes </a:t>
            </a:r>
            <a:r>
              <a:rPr lang="en-US" dirty="0"/>
              <a:t>is US$ 250, compared to a diabetes patient who is a non-smoker. The major cost incurred for diabetes is in the management of </a:t>
            </a:r>
            <a:r>
              <a:rPr lang="en-US" dirty="0" smtClean="0"/>
              <a:t>diabetes </a:t>
            </a:r>
            <a:r>
              <a:rPr lang="en-US" dirty="0"/>
              <a:t>complications, rather than the treatment of diabetes itself. The presence of </a:t>
            </a:r>
            <a:r>
              <a:rPr lang="en-US" dirty="0" smtClean="0"/>
              <a:t>diabetes</a:t>
            </a:r>
            <a:r>
              <a:rPr lang="en-US" baseline="0" dirty="0" smtClean="0"/>
              <a:t> </a:t>
            </a:r>
            <a:r>
              <a:rPr lang="en-US" dirty="0" smtClean="0"/>
              <a:t>complications </a:t>
            </a:r>
            <a:r>
              <a:rPr lang="en-US" dirty="0"/>
              <a:t>(either macro- or micro-complication) increases the cost by 3.5 times compared to diabetes without complication. Smoking cessation can prevent or control diabetes complication, and hence substantially decrease the cost of managing diabetes.</a:t>
            </a:r>
            <a:r>
              <a:rPr lang="en-US" baseline="30000" dirty="0"/>
              <a:t>5</a:t>
            </a:r>
            <a:r>
              <a:rPr lang="en-US" dirty="0"/>
              <a:t> </a:t>
            </a:r>
          </a:p>
          <a:p>
            <a:r>
              <a:rPr lang="en-US" dirty="0"/>
              <a:t> </a:t>
            </a:r>
          </a:p>
          <a:p>
            <a:r>
              <a:rPr lang="en-US" dirty="0"/>
              <a:t>Smoking decreases subcutaneous absorption of insulin, increasing dosage requirements, and increases inhaled insulin absorption. Despite an apparent increase in absorption, there may not necessarily be a concomitant increase in insulin action. Differences observed in serum insulin levels between acute and non-acute smoking did not manifest in obvious changes in serum glucose profiles, possibly because of increased insulin resistance in the smokers.</a:t>
            </a:r>
            <a:r>
              <a:rPr lang="en-US" baseline="30000" dirty="0"/>
              <a:t>6</a:t>
            </a:r>
            <a:r>
              <a:rPr lang="en-US" dirty="0"/>
              <a:t> Another study found that the effect of smoking on insulin absorption is reversed after only one week of smoking cessation, although the absorption profile remains altered relative to that of nonsmokers. The insulin absorption profile rapidly reverts back to that seen in chronic smokers after only 1–2 days of smoking resumption. People with diabetes who smoke must quit smoking before commencing treatment with inhaled insulin as short-term changes in insulin availability may increase hypoglycemia risk and inhaled insulin should not be used in those who choose to continue smoking.</a:t>
            </a:r>
            <a:r>
              <a:rPr lang="en-US" baseline="30000" dirty="0"/>
              <a:t>7</a:t>
            </a:r>
            <a:r>
              <a:rPr lang="en-US" dirty="0"/>
              <a:t> </a:t>
            </a:r>
          </a:p>
          <a:p>
            <a:r>
              <a:rPr lang="en-US" dirty="0"/>
              <a:t> </a:t>
            </a:r>
            <a:r>
              <a:rPr lang="en-US" b="1" dirty="0"/>
              <a:t> </a:t>
            </a:r>
            <a:r>
              <a:rPr lang="en-US" dirty="0"/>
              <a:t> </a:t>
            </a:r>
          </a:p>
          <a:p>
            <a:r>
              <a:rPr lang="en-US" b="1" dirty="0"/>
              <a:t>References:</a:t>
            </a:r>
            <a:r>
              <a:rPr lang="en-US" dirty="0"/>
              <a:t> </a:t>
            </a:r>
          </a:p>
          <a:p>
            <a:endParaRPr lang="en-US" dirty="0"/>
          </a:p>
          <a:p>
            <a:pPr marL="228600" indent="-228600">
              <a:buFont typeface="+mj-lt"/>
              <a:buAutoNum type="arabicPeriod"/>
            </a:pPr>
            <a:r>
              <a:rPr lang="en-GB" dirty="0" err="1"/>
              <a:t>Wannamethee</a:t>
            </a:r>
            <a:r>
              <a:rPr lang="en-GB" dirty="0"/>
              <a:t> SG, Shaper AG, Perry IJ. Smoking as a modifiable risk factor for type 2 diabetes in middle-aged men. Diabetes Care. 2001; </a:t>
            </a:r>
            <a:r>
              <a:rPr lang="en-GB" dirty="0" smtClean="0"/>
              <a:t>24:1590</a:t>
            </a:r>
            <a:r>
              <a:rPr lang="en-US" sz="1200" dirty="0" smtClean="0"/>
              <a:t>–</a:t>
            </a:r>
            <a:r>
              <a:rPr lang="en-GB" dirty="0" smtClean="0"/>
              <a:t>5 </a:t>
            </a:r>
            <a:r>
              <a:rPr lang="en-GB" dirty="0"/>
              <a:t>.</a:t>
            </a:r>
            <a:endParaRPr lang="en-US" dirty="0"/>
          </a:p>
          <a:p>
            <a:pPr marL="228600" indent="-228600">
              <a:buFont typeface="+mj-lt"/>
              <a:buAutoNum type="arabicPeriod"/>
            </a:pPr>
            <a:r>
              <a:rPr lang="en-US" dirty="0"/>
              <a:t> Al-</a:t>
            </a:r>
            <a:r>
              <a:rPr lang="en-US" dirty="0" err="1"/>
              <a:t>Delaimy</a:t>
            </a:r>
            <a:r>
              <a:rPr lang="en-US" dirty="0"/>
              <a:t> WK, Willett WC, Manson JE, </a:t>
            </a:r>
            <a:r>
              <a:rPr lang="en-US" dirty="0" err="1"/>
              <a:t>Speizer</a:t>
            </a:r>
            <a:r>
              <a:rPr lang="en-US" dirty="0"/>
              <a:t> FE, </a:t>
            </a:r>
            <a:r>
              <a:rPr lang="en-US" dirty="0" err="1"/>
              <a:t>Hu</a:t>
            </a:r>
            <a:r>
              <a:rPr lang="en-US" dirty="0"/>
              <a:t> FB. Smoking and mortality among women with type 2 diabetes: The Nurses' Health Study cohort. Diabetes Care. 2001; </a:t>
            </a:r>
            <a:r>
              <a:rPr lang="en-US" dirty="0" smtClean="0"/>
              <a:t>24:2043</a:t>
            </a:r>
            <a:r>
              <a:rPr lang="en-US" sz="1200" dirty="0" smtClean="0"/>
              <a:t>–</a:t>
            </a:r>
            <a:r>
              <a:rPr lang="en-US" dirty="0" smtClean="0"/>
              <a:t>8</a:t>
            </a:r>
            <a:r>
              <a:rPr lang="en-US" dirty="0"/>
              <a:t>.</a:t>
            </a:r>
          </a:p>
          <a:p>
            <a:pPr marL="228600" indent="-228600">
              <a:buFont typeface="+mj-lt"/>
              <a:buAutoNum type="arabicPeriod"/>
            </a:pPr>
            <a:r>
              <a:rPr lang="en-US" dirty="0"/>
              <a:t>Al-</a:t>
            </a:r>
            <a:r>
              <a:rPr lang="en-US" dirty="0" err="1"/>
              <a:t>Delaimy</a:t>
            </a:r>
            <a:r>
              <a:rPr lang="en-US" dirty="0"/>
              <a:t> WK, Manson JE, Solomon CG, </a:t>
            </a:r>
            <a:r>
              <a:rPr lang="en-US" dirty="0" err="1"/>
              <a:t>Kawachi</a:t>
            </a:r>
            <a:r>
              <a:rPr lang="en-US" dirty="0"/>
              <a:t> I, </a:t>
            </a:r>
            <a:r>
              <a:rPr lang="en-US" dirty="0" err="1"/>
              <a:t>Stampfer</a:t>
            </a:r>
            <a:r>
              <a:rPr lang="en-US" dirty="0"/>
              <a:t> MJ, Willett WC, et al. Smoking and risk of coronary heart disease among women with type 2 diabetes mellitus. Arch Intern Med. 2002; </a:t>
            </a:r>
            <a:r>
              <a:rPr lang="en-US" dirty="0" smtClean="0"/>
              <a:t>162:273</a:t>
            </a:r>
            <a:r>
              <a:rPr lang="en-US" sz="1200" dirty="0" smtClean="0"/>
              <a:t>–</a:t>
            </a:r>
            <a:r>
              <a:rPr lang="en-US" dirty="0" smtClean="0"/>
              <a:t>9</a:t>
            </a:r>
            <a:r>
              <a:rPr lang="en-US" dirty="0"/>
              <a:t>.</a:t>
            </a:r>
          </a:p>
          <a:p>
            <a:pPr marL="228600" indent="-228600">
              <a:buFont typeface="+mj-lt"/>
              <a:buAutoNum type="arabicPeriod"/>
            </a:pPr>
            <a:r>
              <a:rPr lang="en-US" dirty="0" err="1"/>
              <a:t>Yudkin</a:t>
            </a:r>
            <a:r>
              <a:rPr lang="en-US" dirty="0"/>
              <a:t> JS.  How can we best prolong life?  Benefits of coronary risk factor reduction in diabetic and non-diabetic subjects. BMJ. 1993; </a:t>
            </a:r>
            <a:r>
              <a:rPr lang="en-US" dirty="0" smtClean="0"/>
              <a:t>306:1313</a:t>
            </a:r>
            <a:r>
              <a:rPr lang="en-US" sz="1200" dirty="0" smtClean="0"/>
              <a:t>–</a:t>
            </a:r>
            <a:r>
              <a:rPr lang="en-US" dirty="0" smtClean="0"/>
              <a:t>8</a:t>
            </a:r>
            <a:r>
              <a:rPr lang="en-US" dirty="0"/>
              <a:t>.</a:t>
            </a:r>
          </a:p>
          <a:p>
            <a:pPr marL="228600" indent="-228600">
              <a:buFont typeface="+mj-lt"/>
              <a:buAutoNum type="arabicPeriod"/>
            </a:pPr>
            <a:r>
              <a:rPr lang="en-GB" dirty="0" err="1"/>
              <a:t>Pagano</a:t>
            </a:r>
            <a:r>
              <a:rPr lang="en-GB" dirty="0"/>
              <a:t> E, Bo S, </a:t>
            </a:r>
            <a:r>
              <a:rPr lang="en-GB" dirty="0" err="1"/>
              <a:t>Petrinco</a:t>
            </a:r>
            <a:r>
              <a:rPr lang="en-GB" dirty="0"/>
              <a:t> M, </a:t>
            </a:r>
            <a:r>
              <a:rPr lang="en-GB" dirty="0" err="1"/>
              <a:t>Rosato</a:t>
            </a:r>
            <a:r>
              <a:rPr lang="en-GB" dirty="0"/>
              <a:t> R, </a:t>
            </a:r>
            <a:r>
              <a:rPr lang="en-GB" dirty="0" err="1"/>
              <a:t>Merletti</a:t>
            </a:r>
            <a:r>
              <a:rPr lang="en-GB" dirty="0"/>
              <a:t> F, </a:t>
            </a:r>
            <a:r>
              <a:rPr lang="en-GB" dirty="0" err="1"/>
              <a:t>Gregori</a:t>
            </a:r>
            <a:r>
              <a:rPr lang="en-GB" dirty="0"/>
              <a:t> D. Factors affecting hospitalization costs in Type 2 diabetic patients. J Diabetes Complications. 2009; </a:t>
            </a:r>
            <a:r>
              <a:rPr lang="en-GB" dirty="0" smtClean="0"/>
              <a:t>23:1</a:t>
            </a:r>
            <a:r>
              <a:rPr lang="en-US" sz="1200" dirty="0" smtClean="0"/>
              <a:t>–</a:t>
            </a:r>
            <a:r>
              <a:rPr lang="en-GB" dirty="0" smtClean="0"/>
              <a:t>6</a:t>
            </a:r>
            <a:r>
              <a:rPr lang="en-GB" dirty="0"/>
              <a:t>. </a:t>
            </a:r>
            <a:endParaRPr lang="en-US" dirty="0"/>
          </a:p>
          <a:p>
            <a:pPr marL="228600" indent="-228600">
              <a:buFont typeface="+mj-lt"/>
              <a:buAutoNum type="arabicPeriod"/>
            </a:pPr>
            <a:r>
              <a:rPr lang="en-US" dirty="0" err="1"/>
              <a:t>Himmelmann</a:t>
            </a:r>
            <a:r>
              <a:rPr lang="en-US" dirty="0"/>
              <a:t> A, </a:t>
            </a:r>
            <a:r>
              <a:rPr lang="en-US" dirty="0" err="1"/>
              <a:t>Jendle</a:t>
            </a:r>
            <a:r>
              <a:rPr lang="en-US" dirty="0"/>
              <a:t> J, </a:t>
            </a:r>
            <a:r>
              <a:rPr lang="en-US" dirty="0" err="1"/>
              <a:t>Mellen</a:t>
            </a:r>
            <a:r>
              <a:rPr lang="en-US" dirty="0"/>
              <a:t> A, Petersen AH, Dahl UL, </a:t>
            </a:r>
            <a:r>
              <a:rPr lang="en-US" dirty="0" err="1"/>
              <a:t>Wollmer</a:t>
            </a:r>
            <a:r>
              <a:rPr lang="en-US" dirty="0"/>
              <a:t> P. The impact of smoking on inhaled insulin. Diabetes Care. 2003; 26:677–82.</a:t>
            </a:r>
          </a:p>
          <a:p>
            <a:pPr marL="228600" indent="-228600">
              <a:buFont typeface="+mj-lt"/>
              <a:buAutoNum type="arabicPeriod"/>
            </a:pPr>
            <a:r>
              <a:rPr lang="en-US" dirty="0"/>
              <a:t>Becker RHA, </a:t>
            </a:r>
            <a:r>
              <a:rPr lang="en-US" dirty="0" err="1"/>
              <a:t>Sha</a:t>
            </a:r>
            <a:r>
              <a:rPr lang="en-US" dirty="0"/>
              <a:t> S, Frick AD, </a:t>
            </a:r>
            <a:r>
              <a:rPr lang="en-US" dirty="0" err="1"/>
              <a:t>Fountaine</a:t>
            </a:r>
            <a:r>
              <a:rPr lang="en-US" dirty="0"/>
              <a:t> RJ. The effect of smoking cessation and subsequent resumption on absorption of inhaled insulin. Diabetes Care. 2006; 29:277–82.</a:t>
            </a:r>
          </a:p>
          <a:p>
            <a:endParaRPr lang="en-US" dirty="0"/>
          </a:p>
          <a:p>
            <a:pPr>
              <a:buFont typeface="+mj-lt" charset="0"/>
              <a:buNone/>
            </a:pPr>
            <a:endParaRPr lang="en-US" dirty="0"/>
          </a:p>
        </p:txBody>
      </p:sp>
      <p:sp>
        <p:nvSpPr>
          <p:cNvPr id="38916" name="Slide Number Placeholder 3"/>
          <p:cNvSpPr>
            <a:spLocks noGrp="1"/>
          </p:cNvSpPr>
          <p:nvPr>
            <p:ph type="sldNum" sz="quarter" idx="5"/>
          </p:nvPr>
        </p:nvSpPr>
        <p:spPr bwMode="auto">
          <a:noFill/>
          <a:ln>
            <a:miter lim="800000"/>
            <a:headEnd/>
            <a:tailEnd/>
          </a:ln>
        </p:spPr>
        <p:txBody>
          <a:bodyPr/>
          <a:lstStyle/>
          <a:p>
            <a:fld id="{7E2E782E-9F85-9142-AC48-C597035752DE}"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pPr>
              <a:lnSpc>
                <a:spcPct val="80000"/>
              </a:lnSpc>
            </a:pPr>
            <a:r>
              <a:rPr lang="en-US" sz="600" b="1" dirty="0"/>
              <a:t>Notes:</a:t>
            </a:r>
            <a:endParaRPr lang="en-US" sz="600" dirty="0"/>
          </a:p>
          <a:p>
            <a:pPr>
              <a:lnSpc>
                <a:spcPct val="80000"/>
              </a:lnSpc>
            </a:pPr>
            <a:r>
              <a:rPr lang="en-GB" sz="600" dirty="0"/>
              <a:t> </a:t>
            </a:r>
          </a:p>
          <a:p>
            <a:pPr>
              <a:lnSpc>
                <a:spcPct val="80000"/>
              </a:lnSpc>
            </a:pPr>
            <a:r>
              <a:rPr lang="en-GB" sz="600" dirty="0"/>
              <a:t>Medical practitioners should screen all diabetes patients for smoking. Since smoking has terrible consequences for diabetes patients, in the areas of disease progression, complications, other cardiovascular complications, and so forth, this should not be considered lightly. All diabetes patients should be advised to quit and this should be reinforced during follow-up visits. Moreover, they should be given educational materials emphasising the harms of tobacco use and be referred to cessation clinics.</a:t>
            </a:r>
            <a:endParaRPr lang="en-US" sz="600" dirty="0"/>
          </a:p>
        </p:txBody>
      </p:sp>
      <p:sp>
        <p:nvSpPr>
          <p:cNvPr id="40964" name="Slide Number Placeholder 3"/>
          <p:cNvSpPr>
            <a:spLocks noGrp="1"/>
          </p:cNvSpPr>
          <p:nvPr>
            <p:ph type="sldNum" sz="quarter" idx="5"/>
          </p:nvPr>
        </p:nvSpPr>
        <p:spPr bwMode="auto">
          <a:noFill/>
          <a:ln>
            <a:miter lim="800000"/>
            <a:headEnd/>
            <a:tailEnd/>
          </a:ln>
        </p:spPr>
        <p:txBody>
          <a:bodyPr/>
          <a:lstStyle/>
          <a:p>
            <a:fld id="{88F093EC-A958-8B43-B4D9-41F79F53D074}"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endParaRPr lang="en-US" dirty="0"/>
          </a:p>
        </p:txBody>
      </p:sp>
      <p:sp>
        <p:nvSpPr>
          <p:cNvPr id="43012" name="Slide Number Placeholder 3"/>
          <p:cNvSpPr>
            <a:spLocks noGrp="1"/>
          </p:cNvSpPr>
          <p:nvPr>
            <p:ph type="sldNum" sz="quarter" idx="5"/>
          </p:nvPr>
        </p:nvSpPr>
        <p:spPr bwMode="auto">
          <a:noFill/>
          <a:ln>
            <a:miter lim="800000"/>
            <a:headEnd/>
            <a:tailEnd/>
          </a:ln>
        </p:spPr>
        <p:txBody>
          <a:bodyPr/>
          <a:lstStyle/>
          <a:p>
            <a:fld id="{9E2C98B5-5852-2F47-BADC-3350F96A4C0B}"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pPr>
              <a:lnSpc>
                <a:spcPct val="80000"/>
              </a:lnSpc>
            </a:pPr>
            <a:r>
              <a:rPr lang="en-US" sz="1100" b="1" dirty="0"/>
              <a:t>Notes:</a:t>
            </a:r>
            <a:endParaRPr lang="en-US" sz="1100" dirty="0"/>
          </a:p>
          <a:p>
            <a:pPr>
              <a:lnSpc>
                <a:spcPct val="80000"/>
              </a:lnSpc>
            </a:pPr>
            <a:r>
              <a:rPr lang="en-US" sz="1100" dirty="0"/>
              <a:t> </a:t>
            </a:r>
          </a:p>
          <a:p>
            <a:pPr>
              <a:lnSpc>
                <a:spcPct val="80000"/>
              </a:lnSpc>
            </a:pPr>
            <a:r>
              <a:rPr lang="en-US" sz="1100" dirty="0"/>
              <a:t>Cigarette smoking, both active and passive, is an independent modifiable risk factor for the development of impaired fasting glucose (IFG) ,</a:t>
            </a:r>
            <a:r>
              <a:rPr lang="en-US" sz="1100" baseline="30000" dirty="0"/>
              <a:t>1</a:t>
            </a:r>
            <a:r>
              <a:rPr lang="en-US" sz="1100" dirty="0"/>
              <a:t> Type 2 diabetes mellitus (T2DM), and diabetes complications.</a:t>
            </a:r>
            <a:r>
              <a:rPr lang="en-US" sz="1100" baseline="30000" dirty="0"/>
              <a:t>2</a:t>
            </a:r>
            <a:r>
              <a:rPr lang="en-US" sz="1100" dirty="0"/>
              <a:t> Several longitudinal studies in the US showed that smoking increases the risk for diabetes among men (70%-94%) and women (42%).</a:t>
            </a:r>
            <a:r>
              <a:rPr lang="en-US" sz="1100" baseline="30000" dirty="0"/>
              <a:t>2</a:t>
            </a:r>
            <a:r>
              <a:rPr lang="en-US" sz="1100" dirty="0"/>
              <a:t> A meta-analysis on 25 prospective cohort studies on diabetes incidence reported that smoking increases the risk of developing diabetes by 40% among current smokers compared to nonsmokers. </a:t>
            </a:r>
            <a:r>
              <a:rPr lang="en-GB" sz="1100" dirty="0"/>
              <a:t>The risk was greater for heavy smokers and lower for former smokers compared with active smokers, consistent with a dose-response phenomenon. </a:t>
            </a:r>
            <a:r>
              <a:rPr lang="en-US" sz="1100" dirty="0"/>
              <a:t>A community-based prospective study of middle-aged and older men and women from </a:t>
            </a:r>
            <a:r>
              <a:rPr lang="en-US" sz="1100" dirty="0" smtClean="0"/>
              <a:t>New York State </a:t>
            </a:r>
            <a:r>
              <a:rPr lang="en-US" sz="1100" dirty="0"/>
              <a:t>is among the first to show that smoking was associated with an increased risk of incident IFG over a 5.9-year follow-up period.</a:t>
            </a:r>
            <a:r>
              <a:rPr lang="en-US" sz="1100" baseline="30000" dirty="0"/>
              <a:t>1</a:t>
            </a:r>
            <a:r>
              <a:rPr lang="en-US" sz="1100" dirty="0"/>
              <a:t> The elevated risk extended to both former and current smokers: former smokers carried about a 60% excess risk of developing IFG and current smokers had 2.4 times greater likelihood of incident IFG compared to never smokers. The significant positive linear trend suggests a dose-dependent association between IFG and smoking even after adjustment for several risk factors for T2DM, including visceral adiposity, family history, age, glucose, sex, and hypertension. Furthermore, in an analysis that combined dosage and duration (lifetime total pack-years) in conjunction with smoking status, they noted that the odds of developing IFG was similar between former smokers whose total lifetime pack-years was greater than the median and current smokers whose lifetime pack-years was less than the median, suggesting that the deleterious effects of past smoking did not dissipate over the six years of follow-up. They also showed an elevated risk among all smokers that was highest among current heavy smokers. </a:t>
            </a:r>
          </a:p>
          <a:p>
            <a:pPr>
              <a:lnSpc>
                <a:spcPct val="80000"/>
              </a:lnSpc>
            </a:pPr>
            <a:r>
              <a:rPr lang="en-US" sz="1100" dirty="0"/>
              <a:t> </a:t>
            </a:r>
          </a:p>
          <a:p>
            <a:pPr>
              <a:lnSpc>
                <a:spcPct val="80000"/>
              </a:lnSpc>
            </a:pPr>
            <a:r>
              <a:rPr lang="en-US" sz="1100" b="1" dirty="0"/>
              <a:t>References:</a:t>
            </a:r>
            <a:endParaRPr lang="en-US" sz="1100" dirty="0"/>
          </a:p>
          <a:p>
            <a:pPr>
              <a:lnSpc>
                <a:spcPct val="80000"/>
              </a:lnSpc>
            </a:pPr>
            <a:r>
              <a:rPr lang="en-US" sz="1100" dirty="0"/>
              <a:t> </a:t>
            </a:r>
          </a:p>
          <a:p>
            <a:pPr marL="228600" indent="-228600">
              <a:lnSpc>
                <a:spcPct val="80000"/>
              </a:lnSpc>
              <a:buFont typeface="+mj-lt"/>
              <a:buAutoNum type="arabicPeriod"/>
            </a:pPr>
            <a:r>
              <a:rPr lang="en-US" sz="1100" dirty="0" err="1"/>
              <a:t>Rafalson</a:t>
            </a:r>
            <a:r>
              <a:rPr lang="en-US" sz="1100" dirty="0"/>
              <a:t> L, Donahue RP, </a:t>
            </a:r>
            <a:r>
              <a:rPr lang="en-US" sz="1100" dirty="0" err="1"/>
              <a:t>Dmochowski</a:t>
            </a:r>
            <a:r>
              <a:rPr lang="en-US" sz="1100" dirty="0"/>
              <a:t> J, </a:t>
            </a:r>
            <a:r>
              <a:rPr lang="en-US" sz="1100" dirty="0" err="1"/>
              <a:t>Rejman</a:t>
            </a:r>
            <a:r>
              <a:rPr lang="en-US" sz="1100" dirty="0"/>
              <a:t> K, Dorn J, </a:t>
            </a:r>
            <a:r>
              <a:rPr lang="en-US" sz="1100" dirty="0" err="1"/>
              <a:t>Trevisan</a:t>
            </a:r>
            <a:r>
              <a:rPr lang="en-US" sz="1100" dirty="0"/>
              <a:t> M. Cigarette smoking is associated with conversion from </a:t>
            </a:r>
            <a:r>
              <a:rPr lang="en-US" sz="1100" dirty="0" err="1"/>
              <a:t>normoglycemia</a:t>
            </a:r>
            <a:r>
              <a:rPr lang="en-US" sz="1100" dirty="0"/>
              <a:t> to impaired fasting glucose: The Western New York Health Study. Ann </a:t>
            </a:r>
            <a:r>
              <a:rPr lang="en-US" sz="1100" dirty="0" err="1"/>
              <a:t>Epidemiol</a:t>
            </a:r>
            <a:r>
              <a:rPr lang="en-US" sz="1100" dirty="0"/>
              <a:t>. 2009; 19:365–71. </a:t>
            </a:r>
          </a:p>
          <a:p>
            <a:pPr marL="228600" indent="-228600">
              <a:lnSpc>
                <a:spcPct val="80000"/>
              </a:lnSpc>
              <a:buFont typeface="+mj-lt"/>
              <a:buAutoNum type="arabicPeriod"/>
            </a:pPr>
            <a:r>
              <a:rPr lang="en-US" sz="1100" dirty="0" err="1"/>
              <a:t>Eliasson</a:t>
            </a:r>
            <a:r>
              <a:rPr lang="en-US" sz="1100" dirty="0"/>
              <a:t> B. Cigarette smoking and diabetes. </a:t>
            </a:r>
            <a:r>
              <a:rPr lang="en-US" sz="1100" dirty="0" err="1"/>
              <a:t>Prog</a:t>
            </a:r>
            <a:r>
              <a:rPr lang="en-US" sz="1100" dirty="0"/>
              <a:t> </a:t>
            </a:r>
            <a:r>
              <a:rPr lang="en-US" sz="1100" dirty="0" err="1"/>
              <a:t>Cardiovasc</a:t>
            </a:r>
            <a:r>
              <a:rPr lang="en-US" sz="1100" dirty="0"/>
              <a:t> Dis. 2003; </a:t>
            </a:r>
            <a:r>
              <a:rPr lang="en-US" sz="1100" dirty="0" smtClean="0"/>
              <a:t>45:405–13</a:t>
            </a:r>
            <a:r>
              <a:rPr lang="en-US" sz="1100" dirty="0"/>
              <a:t>. </a:t>
            </a:r>
          </a:p>
          <a:p>
            <a:pPr marL="228600" indent="-228600">
              <a:lnSpc>
                <a:spcPct val="80000"/>
              </a:lnSpc>
              <a:buFont typeface="+mj-lt"/>
              <a:buAutoNum type="arabicPeriod"/>
            </a:pPr>
            <a:r>
              <a:rPr lang="en-US" sz="1100" dirty="0" err="1"/>
              <a:t>Willi</a:t>
            </a:r>
            <a:r>
              <a:rPr lang="en-US" sz="1100" dirty="0"/>
              <a:t> C, </a:t>
            </a:r>
            <a:r>
              <a:rPr lang="en-US" sz="1100" dirty="0" err="1"/>
              <a:t>Bodenmann</a:t>
            </a:r>
            <a:r>
              <a:rPr lang="en-US" sz="1100" dirty="0"/>
              <a:t> P, </a:t>
            </a:r>
            <a:r>
              <a:rPr lang="en-US" sz="1100" dirty="0" err="1"/>
              <a:t>Ghali</a:t>
            </a:r>
            <a:r>
              <a:rPr lang="en-US" sz="1100" dirty="0"/>
              <a:t> WA, </a:t>
            </a:r>
            <a:r>
              <a:rPr lang="en-US" sz="1100" dirty="0" err="1"/>
              <a:t>Faris</a:t>
            </a:r>
            <a:r>
              <a:rPr lang="en-US" sz="1100" dirty="0"/>
              <a:t> PD, </a:t>
            </a:r>
            <a:r>
              <a:rPr lang="en-US" sz="1100" dirty="0" err="1"/>
              <a:t>Cornuz</a:t>
            </a:r>
            <a:r>
              <a:rPr lang="en-US" sz="1100" dirty="0"/>
              <a:t> J. Active smoking and the risk of type 2 diabetes: a systematic review and meta-analysis. JAMA. 2007; </a:t>
            </a:r>
            <a:r>
              <a:rPr lang="en-US" sz="1100" dirty="0" smtClean="0"/>
              <a:t>298:2654–64</a:t>
            </a:r>
            <a:r>
              <a:rPr lang="en-US" sz="1100" dirty="0"/>
              <a:t>. </a:t>
            </a:r>
          </a:p>
          <a:p>
            <a:pPr>
              <a:lnSpc>
                <a:spcPct val="80000"/>
              </a:lnSpc>
              <a:buFont typeface="+mj-lt" charset="0"/>
              <a:buNone/>
            </a:pPr>
            <a:endParaRPr lang="en-US" sz="1100" dirty="0"/>
          </a:p>
        </p:txBody>
      </p:sp>
      <p:sp>
        <p:nvSpPr>
          <p:cNvPr id="45060" name="Slide Number Placeholder 3"/>
          <p:cNvSpPr>
            <a:spLocks noGrp="1"/>
          </p:cNvSpPr>
          <p:nvPr>
            <p:ph type="sldNum" sz="quarter" idx="5"/>
          </p:nvPr>
        </p:nvSpPr>
        <p:spPr bwMode="auto">
          <a:noFill/>
          <a:ln>
            <a:miter lim="800000"/>
            <a:headEnd/>
            <a:tailEnd/>
          </a:ln>
        </p:spPr>
        <p:txBody>
          <a:bodyPr/>
          <a:lstStyle/>
          <a:p>
            <a:fld id="{CEA110A5-7848-F546-82D9-E0FE30C627FC}"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pPr>
              <a:lnSpc>
                <a:spcPct val="80000"/>
              </a:lnSpc>
            </a:pPr>
            <a:r>
              <a:rPr lang="en-US" sz="800" b="1" dirty="0"/>
              <a:t>Notes:</a:t>
            </a:r>
            <a:endParaRPr lang="en-US" sz="800" dirty="0"/>
          </a:p>
          <a:p>
            <a:pPr>
              <a:lnSpc>
                <a:spcPct val="80000"/>
              </a:lnSpc>
            </a:pPr>
            <a:r>
              <a:rPr lang="en-US" sz="800" b="1" dirty="0"/>
              <a:t> </a:t>
            </a:r>
            <a:endParaRPr lang="en-US" sz="800" dirty="0"/>
          </a:p>
          <a:p>
            <a:pPr>
              <a:lnSpc>
                <a:spcPct val="80000"/>
              </a:lnSpc>
            </a:pPr>
            <a:r>
              <a:rPr lang="en-US" sz="800" dirty="0"/>
              <a:t>The most common causes of mortality among individuals with diabetes are cardiovascular and renal complications, both of which have been related to cigarette smoking. Thus, smoking is expected to augment an already high mortality among diabetes patients. On the other hand, the excess risk of mortality from smoking among diabetes patients could be amplified by the diabetes status and its complications.</a:t>
            </a:r>
          </a:p>
          <a:p>
            <a:pPr>
              <a:lnSpc>
                <a:spcPct val="80000"/>
              </a:lnSpc>
            </a:pPr>
            <a:r>
              <a:rPr lang="en-US" sz="800" b="1" dirty="0"/>
              <a:t> </a:t>
            </a:r>
            <a:endParaRPr lang="en-US" sz="800" dirty="0"/>
          </a:p>
          <a:p>
            <a:pPr>
              <a:lnSpc>
                <a:spcPct val="80000"/>
              </a:lnSpc>
            </a:pPr>
            <a:r>
              <a:rPr lang="en-US" sz="800" dirty="0"/>
              <a:t>In the Nurses Health Study conducted to assess the relationship between cigarette smoking and mortality among women with type 2 diabetes, the mortality risk was found to increase with higher levels of smoking. Compared with never smokers, the risk of death across categories of smoking was 1.31 times for past smokers, 1.43 times for current smokers of 1–14 cigarettes/day, 1.64 times for current smokers of 15–34 cigarettes/day, and 2.19 times for current smokers of </a:t>
            </a:r>
            <a:r>
              <a:rPr lang="en-US" sz="800" u="sng" dirty="0"/>
              <a:t>&gt;</a:t>
            </a:r>
            <a:r>
              <a:rPr lang="en-US" sz="800" dirty="0"/>
              <a:t>35 cigarettes/ day. The mortality risk attributable to current smoking in this study on the population of women with diabetes was 16% (current smoking prevalence 23%). Also, at each level of smoking, the age-adjusted mortality rate for women with diabetes was much higher than that for women without diabetes. Cigarette smoking increased the already elevated risk of mortality associated with type 2 diabetes, but quitting smoking for </a:t>
            </a:r>
            <a:r>
              <a:rPr lang="en-US" sz="800" u="sng" dirty="0"/>
              <a:t>&gt;</a:t>
            </a:r>
            <a:r>
              <a:rPr lang="en-US" sz="800" dirty="0"/>
              <a:t>10 years virtually eliminated the excess mortality associated with smoking. The mortality risk was found to decrease as the duration of time since smoking cessation increased. However, significant elevations in risk remained in those who had quit more recently. </a:t>
            </a:r>
          </a:p>
          <a:p>
            <a:pPr>
              <a:lnSpc>
                <a:spcPct val="80000"/>
              </a:lnSpc>
            </a:pPr>
            <a:r>
              <a:rPr lang="en-US" sz="800" dirty="0"/>
              <a:t> </a:t>
            </a:r>
          </a:p>
          <a:p>
            <a:pPr>
              <a:lnSpc>
                <a:spcPct val="80000"/>
              </a:lnSpc>
            </a:pPr>
            <a:r>
              <a:rPr lang="en-US" sz="800" dirty="0"/>
              <a:t>Although the direct mechanisms by which smoking contributes to mortality among diabetes patients are not well understood, various indirect mechanisms have been used to explain this finding. Smoking is known to accelerate diabetic </a:t>
            </a:r>
            <a:r>
              <a:rPr lang="en-US" sz="800" dirty="0" err="1"/>
              <a:t>angiopathy</a:t>
            </a:r>
            <a:r>
              <a:rPr lang="en-US" sz="800" dirty="0"/>
              <a:t> by impairing endothelial function and it has also been suggested that smoking affects the </a:t>
            </a:r>
            <a:r>
              <a:rPr lang="en-US" sz="800" dirty="0" err="1"/>
              <a:t>fibrinolytic</a:t>
            </a:r>
            <a:r>
              <a:rPr lang="en-US" sz="800" dirty="0"/>
              <a:t> system, which leads to high serum fibrinogen levels even after 5–10 years of cessation. Moreover, long-term effects of smoking (increased triglycerides, decreased HDL levels, and other metabolic effects that lead to </a:t>
            </a:r>
            <a:r>
              <a:rPr lang="en-US" sz="800" dirty="0" err="1"/>
              <a:t>atherogenesis</a:t>
            </a:r>
            <a:r>
              <a:rPr lang="en-US" sz="800" dirty="0"/>
              <a:t>) on the cardiovascular system may not be reversible. Smoking has also been related to increased risk of diabetic nephropathy and is known to increase insulin resistance and exacerbate metabolic disturbances among </a:t>
            </a:r>
            <a:r>
              <a:rPr lang="en-US" sz="800" dirty="0" smtClean="0"/>
              <a:t>diabetes</a:t>
            </a:r>
            <a:r>
              <a:rPr lang="en-US" sz="800" baseline="0" dirty="0" smtClean="0"/>
              <a:t> </a:t>
            </a:r>
            <a:r>
              <a:rPr lang="en-US" sz="800" dirty="0" smtClean="0"/>
              <a:t>patients</a:t>
            </a:r>
            <a:r>
              <a:rPr lang="en-US" sz="800" dirty="0"/>
              <a:t>. For cancer mortality, the mechanisms by which tobacco constituents induce or promote cancers among the general population (direct tissue contact, depressed immunological activity, </a:t>
            </a:r>
            <a:r>
              <a:rPr lang="en-US" sz="800" dirty="0" err="1"/>
              <a:t>genotoxicity</a:t>
            </a:r>
            <a:r>
              <a:rPr lang="en-US" sz="800" dirty="0"/>
              <a:t>, lowering circulating antioxidant levels, and other metabolic mechanisms) are expected to be similar for </a:t>
            </a:r>
            <a:r>
              <a:rPr lang="en-US" sz="800" dirty="0" smtClean="0"/>
              <a:t>diabetes </a:t>
            </a:r>
            <a:r>
              <a:rPr lang="en-US" sz="800" dirty="0"/>
              <a:t>patients. </a:t>
            </a:r>
          </a:p>
          <a:p>
            <a:pPr>
              <a:lnSpc>
                <a:spcPct val="80000"/>
              </a:lnSpc>
            </a:pPr>
            <a:r>
              <a:rPr lang="en-US" sz="800" b="1" dirty="0"/>
              <a:t> </a:t>
            </a:r>
            <a:endParaRPr lang="en-US" sz="800" dirty="0"/>
          </a:p>
          <a:p>
            <a:pPr>
              <a:lnSpc>
                <a:spcPct val="80000"/>
              </a:lnSpc>
            </a:pPr>
            <a:r>
              <a:rPr lang="en-US" sz="800" b="1" dirty="0"/>
              <a:t>Reference:</a:t>
            </a:r>
            <a:endParaRPr lang="en-US" sz="800" dirty="0"/>
          </a:p>
          <a:p>
            <a:pPr>
              <a:lnSpc>
                <a:spcPct val="80000"/>
              </a:lnSpc>
            </a:pPr>
            <a:r>
              <a:rPr lang="en-US" sz="800" dirty="0"/>
              <a:t> </a:t>
            </a:r>
          </a:p>
          <a:p>
            <a:pPr marL="228600" indent="-228600">
              <a:lnSpc>
                <a:spcPct val="80000"/>
              </a:lnSpc>
              <a:buFont typeface="+mj-lt"/>
              <a:buAutoNum type="arabicPeriod"/>
            </a:pPr>
            <a:r>
              <a:rPr lang="en-US" sz="800" dirty="0"/>
              <a:t>Al-</a:t>
            </a:r>
            <a:r>
              <a:rPr lang="en-US" sz="800" dirty="0" err="1"/>
              <a:t>Delaimy</a:t>
            </a:r>
            <a:r>
              <a:rPr lang="en-US" sz="800" dirty="0"/>
              <a:t> WK, Willett WC, Manson JE, </a:t>
            </a:r>
            <a:r>
              <a:rPr lang="en-US" sz="800" dirty="0" err="1"/>
              <a:t>Speizer</a:t>
            </a:r>
            <a:r>
              <a:rPr lang="en-US" sz="800" dirty="0"/>
              <a:t> FE, </a:t>
            </a:r>
            <a:r>
              <a:rPr lang="en-US" sz="800" dirty="0" err="1"/>
              <a:t>Hu</a:t>
            </a:r>
            <a:r>
              <a:rPr lang="en-US" sz="800" dirty="0"/>
              <a:t> FB. Smoking and mortality among women with type 2 diabetes: The Nurses' Health Study cohort. Diabetes Care. 2001; </a:t>
            </a:r>
            <a:r>
              <a:rPr lang="en-US" sz="800" dirty="0" smtClean="0"/>
              <a:t>24:2043–8</a:t>
            </a:r>
            <a:r>
              <a:rPr lang="en-US" sz="800" dirty="0"/>
              <a:t>.</a:t>
            </a:r>
          </a:p>
          <a:p>
            <a:pPr>
              <a:lnSpc>
                <a:spcPct val="80000"/>
              </a:lnSpc>
            </a:pPr>
            <a:endParaRPr lang="en-US" sz="800" dirty="0"/>
          </a:p>
        </p:txBody>
      </p:sp>
      <p:sp>
        <p:nvSpPr>
          <p:cNvPr id="47108" name="Slide Number Placeholder 3"/>
          <p:cNvSpPr>
            <a:spLocks noGrp="1"/>
          </p:cNvSpPr>
          <p:nvPr>
            <p:ph type="sldNum" sz="quarter" idx="5"/>
          </p:nvPr>
        </p:nvSpPr>
        <p:spPr bwMode="auto">
          <a:noFill/>
          <a:ln>
            <a:miter lim="800000"/>
            <a:headEnd/>
            <a:tailEnd/>
          </a:ln>
        </p:spPr>
        <p:txBody>
          <a:bodyPr/>
          <a:lstStyle/>
          <a:p>
            <a:fld id="{915895C6-B0EE-A748-964F-B5B5C4A8BA16}"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pPr>
              <a:lnSpc>
                <a:spcPct val="80000"/>
              </a:lnSpc>
            </a:pPr>
            <a:r>
              <a:rPr lang="en-US" sz="1100" b="1" dirty="0"/>
              <a:t>Notes:</a:t>
            </a:r>
            <a:endParaRPr lang="en-US" sz="1100" dirty="0"/>
          </a:p>
          <a:p>
            <a:pPr>
              <a:lnSpc>
                <a:spcPct val="80000"/>
              </a:lnSpc>
            </a:pPr>
            <a:r>
              <a:rPr lang="en-US" sz="1100" b="1" dirty="0"/>
              <a:t> </a:t>
            </a:r>
            <a:endParaRPr lang="en-US" sz="1100" dirty="0"/>
          </a:p>
          <a:p>
            <a:pPr>
              <a:lnSpc>
                <a:spcPct val="90000"/>
              </a:lnSpc>
              <a:spcBef>
                <a:spcPct val="0"/>
              </a:spcBef>
            </a:pPr>
            <a:r>
              <a:rPr lang="en-US" sz="1100" dirty="0">
                <a:latin typeface="Arial" pitchFamily="-106" charset="0"/>
                <a:ea typeface="Arial" pitchFamily="-106" charset="0"/>
                <a:cs typeface="Arial" pitchFamily="-106" charset="0"/>
              </a:rPr>
              <a:t>The health and economic impact of diabetes results in considerable human suffering for both the afflicted and their families. The high costs of diabetes treatment and hospitalization present a serious financial burden not only to patients and their families, but also to the state.  If the prevalence of diabetes were to rise as estimated, by 2025, 7-13% of world</a:t>
            </a:r>
            <a:r>
              <a:rPr lang="ja-JP" altLang="en-US" sz="1100">
                <a:latin typeface="Arial" pitchFamily="-106" charset="0"/>
                <a:ea typeface="Arial" pitchFamily="-106" charset="0"/>
                <a:cs typeface="Arial" pitchFamily="-106" charset="0"/>
              </a:rPr>
              <a:t>’</a:t>
            </a:r>
            <a:r>
              <a:rPr lang="en-US" altLang="ja-JP" sz="1100" dirty="0">
                <a:latin typeface="Arial" pitchFamily="-106" charset="0"/>
                <a:ea typeface="Arial" pitchFamily="-106" charset="0"/>
                <a:cs typeface="Arial" pitchFamily="-106" charset="0"/>
              </a:rPr>
              <a:t>s healthcare budget will be spent on diabetes. The economic implications of a diabetes epidemic in developing nations are, therefore, devastating.</a:t>
            </a:r>
          </a:p>
          <a:p>
            <a:pPr>
              <a:lnSpc>
                <a:spcPct val="90000"/>
              </a:lnSpc>
              <a:spcBef>
                <a:spcPct val="0"/>
              </a:spcBef>
            </a:pPr>
            <a:endParaRPr lang="en-US" sz="1100" dirty="0">
              <a:latin typeface="Arial" pitchFamily="-106" charset="0"/>
              <a:ea typeface="Arial" pitchFamily="-106" charset="0"/>
              <a:cs typeface="Arial" pitchFamily="-106" charset="0"/>
            </a:endParaRPr>
          </a:p>
          <a:p>
            <a:pPr>
              <a:lnSpc>
                <a:spcPct val="90000"/>
              </a:lnSpc>
              <a:spcBef>
                <a:spcPct val="0"/>
              </a:spcBef>
            </a:pPr>
            <a:r>
              <a:rPr lang="en-US" sz="1100" dirty="0">
                <a:latin typeface="Arial" pitchFamily="-106" charset="0"/>
                <a:ea typeface="Arial" pitchFamily="-106" charset="0"/>
                <a:cs typeface="Arial" pitchFamily="-106" charset="0"/>
              </a:rPr>
              <a:t>Smoking increases the cost for </a:t>
            </a:r>
            <a:r>
              <a:rPr lang="en-US" sz="1100" dirty="0" smtClean="0">
                <a:latin typeface="Arial" pitchFamily="-106" charset="0"/>
                <a:ea typeface="Arial" pitchFamily="-106" charset="0"/>
                <a:cs typeface="Arial" pitchFamily="-106" charset="0"/>
              </a:rPr>
              <a:t>diabetes </a:t>
            </a:r>
            <a:r>
              <a:rPr lang="en-US" sz="1100" dirty="0">
                <a:latin typeface="Arial" pitchFamily="-106" charset="0"/>
                <a:ea typeface="Arial" pitchFamily="-106" charset="0"/>
                <a:cs typeface="Arial" pitchFamily="-106" charset="0"/>
              </a:rPr>
              <a:t>hospitalization. After controlling for age, obesity index, and </a:t>
            </a:r>
            <a:r>
              <a:rPr lang="en-US" sz="1100" dirty="0" smtClean="0">
                <a:latin typeface="Arial" pitchFamily="-106" charset="0"/>
                <a:ea typeface="Arial" pitchFamily="-106" charset="0"/>
                <a:cs typeface="Arial" pitchFamily="-106" charset="0"/>
              </a:rPr>
              <a:t>diabetes </a:t>
            </a:r>
            <a:r>
              <a:rPr lang="en-US" sz="1100" dirty="0">
                <a:latin typeface="Arial" pitchFamily="-106" charset="0"/>
                <a:ea typeface="Arial" pitchFamily="-106" charset="0"/>
                <a:cs typeface="Arial" pitchFamily="-106" charset="0"/>
              </a:rPr>
              <a:t>complications, the incremental hospitalization cost for smoker with diabetes is US $250, compared to a non-smoker with diabetes. The major cost for diabetes is for management of diabetes complications, rather than to the treatment of the diabetes itself. The presence of diabetes complications (either macro- or micro-complication) increases the cost by 3.5 times compared to diabetes without complication. Smoking can lead to diabetes complication, and later the cost of managing the diabetes patients.  </a:t>
            </a:r>
          </a:p>
          <a:p>
            <a:pPr>
              <a:lnSpc>
                <a:spcPct val="90000"/>
              </a:lnSpc>
              <a:spcBef>
                <a:spcPct val="0"/>
              </a:spcBef>
            </a:pPr>
            <a:endParaRPr lang="en-US" sz="1100" dirty="0">
              <a:latin typeface="Arial" pitchFamily="-106" charset="0"/>
              <a:ea typeface="Arial" pitchFamily="-106" charset="0"/>
              <a:cs typeface="Arial" pitchFamily="-106" charset="0"/>
            </a:endParaRPr>
          </a:p>
          <a:p>
            <a:pPr>
              <a:lnSpc>
                <a:spcPct val="90000"/>
              </a:lnSpc>
              <a:spcBef>
                <a:spcPct val="0"/>
              </a:spcBef>
            </a:pPr>
            <a:r>
              <a:rPr lang="en-US" sz="1100" b="1" u="sng" dirty="0">
                <a:latin typeface="Arial" pitchFamily="-106" charset="0"/>
                <a:ea typeface="Arial" pitchFamily="-106" charset="0"/>
                <a:cs typeface="Arial" pitchFamily="-106" charset="0"/>
              </a:rPr>
              <a:t>References:</a:t>
            </a:r>
          </a:p>
          <a:p>
            <a:pPr marL="228600" indent="-228600">
              <a:lnSpc>
                <a:spcPct val="90000"/>
              </a:lnSpc>
              <a:spcBef>
                <a:spcPct val="0"/>
              </a:spcBef>
              <a:buFont typeface="+mj-lt"/>
              <a:buAutoNum type="arabicPeriod"/>
            </a:pPr>
            <a:r>
              <a:rPr lang="en-US" sz="1100" dirty="0">
                <a:latin typeface="Arial" pitchFamily="-106" charset="0"/>
                <a:ea typeface="Arial" pitchFamily="-106" charset="0"/>
                <a:cs typeface="Arial" pitchFamily="-106" charset="0"/>
              </a:rPr>
              <a:t>Woodward M, Zhang X, </a:t>
            </a:r>
            <a:r>
              <a:rPr lang="en-US" sz="1100" dirty="0" err="1">
                <a:latin typeface="Arial" pitchFamily="-106" charset="0"/>
                <a:ea typeface="Arial" pitchFamily="-106" charset="0"/>
                <a:cs typeface="Arial" pitchFamily="-106" charset="0"/>
              </a:rPr>
              <a:t>Barzi</a:t>
            </a:r>
            <a:r>
              <a:rPr lang="en-US" sz="1100" dirty="0">
                <a:latin typeface="Arial" pitchFamily="-106" charset="0"/>
                <a:ea typeface="Arial" pitchFamily="-106" charset="0"/>
                <a:cs typeface="Arial" pitchFamily="-106" charset="0"/>
              </a:rPr>
              <a:t> F, Pan W, </a:t>
            </a:r>
            <a:r>
              <a:rPr lang="en-US" sz="1100" dirty="0" err="1">
                <a:latin typeface="Arial" pitchFamily="-106" charset="0"/>
                <a:ea typeface="Arial" pitchFamily="-106" charset="0"/>
                <a:cs typeface="Arial" pitchFamily="-106" charset="0"/>
              </a:rPr>
              <a:t>Ueshima</a:t>
            </a:r>
            <a:r>
              <a:rPr lang="en-US" sz="1100" dirty="0">
                <a:latin typeface="Arial" pitchFamily="-106" charset="0"/>
                <a:ea typeface="Arial" pitchFamily="-106" charset="0"/>
                <a:cs typeface="Arial" pitchFamily="-106" charset="0"/>
              </a:rPr>
              <a:t> H, Rodgers A, et al. The effects of diabetes on the risks of major cardiovascular diseases and death in the Asia-Pacific region. Diabetes Care. 2003; 26(2):</a:t>
            </a:r>
            <a:r>
              <a:rPr lang="en-US" sz="1100" dirty="0" smtClean="0">
                <a:latin typeface="Arial" pitchFamily="-106" charset="0"/>
                <a:ea typeface="Arial" pitchFamily="-106" charset="0"/>
                <a:cs typeface="Arial" pitchFamily="-106" charset="0"/>
              </a:rPr>
              <a:t>360</a:t>
            </a:r>
            <a:r>
              <a:rPr lang="en-US" sz="1100" dirty="0" smtClean="0"/>
              <a:t>–</a:t>
            </a:r>
            <a:r>
              <a:rPr lang="en-US" sz="1100" dirty="0" smtClean="0">
                <a:latin typeface="Arial" pitchFamily="-106" charset="0"/>
                <a:ea typeface="Arial" pitchFamily="-106" charset="0"/>
                <a:cs typeface="Arial" pitchFamily="-106" charset="0"/>
              </a:rPr>
              <a:t>6</a:t>
            </a:r>
            <a:r>
              <a:rPr lang="en-US" sz="1100" dirty="0">
                <a:latin typeface="Arial" pitchFamily="-106" charset="0"/>
                <a:ea typeface="Arial" pitchFamily="-106" charset="0"/>
                <a:cs typeface="Arial" pitchFamily="-106" charset="0"/>
              </a:rPr>
              <a:t>.</a:t>
            </a:r>
            <a:endParaRPr lang="id-ID" sz="1100" dirty="0">
              <a:latin typeface="Arial" pitchFamily="-106" charset="0"/>
              <a:ea typeface="Arial" pitchFamily="-106" charset="0"/>
              <a:cs typeface="Arial" pitchFamily="-106" charset="0"/>
            </a:endParaRPr>
          </a:p>
          <a:p>
            <a:pPr marL="228600" indent="-228600">
              <a:lnSpc>
                <a:spcPct val="90000"/>
              </a:lnSpc>
              <a:spcBef>
                <a:spcPct val="0"/>
              </a:spcBef>
              <a:buFont typeface="+mj-lt"/>
              <a:buAutoNum type="arabicPeriod"/>
            </a:pPr>
            <a:r>
              <a:rPr lang="en-US" sz="1100" dirty="0">
                <a:latin typeface="Arial" pitchFamily="-106" charset="0"/>
                <a:ea typeface="Arial" pitchFamily="-106" charset="0"/>
                <a:cs typeface="Arial" pitchFamily="-106" charset="0"/>
              </a:rPr>
              <a:t>Diabetes Atlas [database on the Internet]. International Diabetes Federation. 2008 [cited March 14, 2008]. Available from: http://www.eatlas.idf.org/.</a:t>
            </a:r>
          </a:p>
          <a:p>
            <a:pPr marL="228600" indent="-228600">
              <a:lnSpc>
                <a:spcPct val="90000"/>
              </a:lnSpc>
              <a:spcBef>
                <a:spcPct val="0"/>
              </a:spcBef>
              <a:buFont typeface="+mj-lt"/>
              <a:buAutoNum type="arabicPeriod"/>
            </a:pPr>
            <a:r>
              <a:rPr lang="en-GB" sz="1100" dirty="0" err="1">
                <a:latin typeface="Arial" pitchFamily="-106" charset="0"/>
                <a:ea typeface="Arial" pitchFamily="-106" charset="0"/>
                <a:cs typeface="Arial" pitchFamily="-106" charset="0"/>
              </a:rPr>
              <a:t>Pagano</a:t>
            </a:r>
            <a:r>
              <a:rPr lang="en-GB" sz="1100" dirty="0">
                <a:latin typeface="Arial" pitchFamily="-106" charset="0"/>
                <a:ea typeface="Arial" pitchFamily="-106" charset="0"/>
                <a:cs typeface="Arial" pitchFamily="-106" charset="0"/>
              </a:rPr>
              <a:t> E, Bo S, </a:t>
            </a:r>
            <a:r>
              <a:rPr lang="en-GB" sz="1100" dirty="0" err="1">
                <a:latin typeface="Arial" pitchFamily="-106" charset="0"/>
                <a:ea typeface="Arial" pitchFamily="-106" charset="0"/>
                <a:cs typeface="Arial" pitchFamily="-106" charset="0"/>
              </a:rPr>
              <a:t>Petrinco</a:t>
            </a:r>
            <a:r>
              <a:rPr lang="en-GB" sz="1100" dirty="0">
                <a:latin typeface="Arial" pitchFamily="-106" charset="0"/>
                <a:ea typeface="Arial" pitchFamily="-106" charset="0"/>
                <a:cs typeface="Arial" pitchFamily="-106" charset="0"/>
              </a:rPr>
              <a:t> M, </a:t>
            </a:r>
            <a:r>
              <a:rPr lang="en-GB" sz="1100" dirty="0" err="1">
                <a:latin typeface="Arial" pitchFamily="-106" charset="0"/>
                <a:ea typeface="Arial" pitchFamily="-106" charset="0"/>
                <a:cs typeface="Arial" pitchFamily="-106" charset="0"/>
              </a:rPr>
              <a:t>Rosato</a:t>
            </a:r>
            <a:r>
              <a:rPr lang="en-GB" sz="1100" dirty="0">
                <a:latin typeface="Arial" pitchFamily="-106" charset="0"/>
                <a:ea typeface="Arial" pitchFamily="-106" charset="0"/>
                <a:cs typeface="Arial" pitchFamily="-106" charset="0"/>
              </a:rPr>
              <a:t> R, </a:t>
            </a:r>
            <a:r>
              <a:rPr lang="en-GB" sz="1100" dirty="0" err="1">
                <a:latin typeface="Arial" pitchFamily="-106" charset="0"/>
                <a:ea typeface="Arial" pitchFamily="-106" charset="0"/>
                <a:cs typeface="Arial" pitchFamily="-106" charset="0"/>
              </a:rPr>
              <a:t>Merletti</a:t>
            </a:r>
            <a:r>
              <a:rPr lang="en-GB" sz="1100" dirty="0">
                <a:latin typeface="Arial" pitchFamily="-106" charset="0"/>
                <a:ea typeface="Arial" pitchFamily="-106" charset="0"/>
                <a:cs typeface="Arial" pitchFamily="-106" charset="0"/>
              </a:rPr>
              <a:t> F, </a:t>
            </a:r>
            <a:r>
              <a:rPr lang="en-GB" sz="1100" dirty="0" err="1">
                <a:latin typeface="Arial" pitchFamily="-106" charset="0"/>
                <a:ea typeface="Arial" pitchFamily="-106" charset="0"/>
                <a:cs typeface="Arial" pitchFamily="-106" charset="0"/>
              </a:rPr>
              <a:t>Gregori</a:t>
            </a:r>
            <a:r>
              <a:rPr lang="en-GB" sz="1100" dirty="0">
                <a:latin typeface="Arial" pitchFamily="-106" charset="0"/>
                <a:ea typeface="Arial" pitchFamily="-106" charset="0"/>
                <a:cs typeface="Arial" pitchFamily="-106" charset="0"/>
              </a:rPr>
              <a:t> D. Factors affecting hospitalization costs in Type 2 diabetic patients. J Diabetes Complications. 2007;doi:10.1016/j.jdiacomp.2007.09.006.</a:t>
            </a:r>
            <a:endParaRPr lang="id-ID" sz="1100" b="1" u="sng" dirty="0">
              <a:latin typeface="Arial" pitchFamily="-106" charset="0"/>
              <a:ea typeface="Arial" pitchFamily="-106" charset="0"/>
              <a:cs typeface="Arial" pitchFamily="-106" charset="0"/>
            </a:endParaRPr>
          </a:p>
          <a:p>
            <a:pPr>
              <a:lnSpc>
                <a:spcPct val="90000"/>
              </a:lnSpc>
              <a:spcBef>
                <a:spcPct val="0"/>
              </a:spcBef>
            </a:pPr>
            <a:endParaRPr lang="en-GB" sz="1100" dirty="0">
              <a:latin typeface="Arial" pitchFamily="-106" charset="0"/>
              <a:ea typeface="Arial" pitchFamily="-106" charset="0"/>
              <a:cs typeface="Arial" pitchFamily="-106"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pPr>
              <a:lnSpc>
                <a:spcPct val="80000"/>
              </a:lnSpc>
            </a:pPr>
            <a:r>
              <a:rPr lang="en-US" sz="1100" b="1" dirty="0"/>
              <a:t>Notes:</a:t>
            </a:r>
            <a:endParaRPr lang="en-US" sz="1100" dirty="0"/>
          </a:p>
          <a:p>
            <a:pPr>
              <a:lnSpc>
                <a:spcPct val="80000"/>
              </a:lnSpc>
            </a:pPr>
            <a:endParaRPr lang="en-US" sz="1100" b="1" dirty="0">
              <a:ea typeface="Arial" pitchFamily="-106" charset="0"/>
              <a:cs typeface="Arial" pitchFamily="-106" charset="0"/>
            </a:endParaRPr>
          </a:p>
          <a:p>
            <a:pPr>
              <a:lnSpc>
                <a:spcPct val="80000"/>
              </a:lnSpc>
            </a:pPr>
            <a:r>
              <a:rPr lang="en-GB" sz="1100" dirty="0">
                <a:latin typeface="Arial" pitchFamily="-106" charset="0"/>
                <a:ea typeface="Arial" pitchFamily="-106" charset="0"/>
                <a:cs typeface="Arial" pitchFamily="-106" charset="0"/>
              </a:rPr>
              <a:t>Diabetes retinopathy can be used as a biomarker of underlying widespread effects of pathological processes on systemic microcirculation. This complication is associated with other systemic vascular complications, such as stroke and heart diseases. The retinal and cerebral vasculatures share similar embryological origin, anatomical features, and physiological properties; therefore vascular lesions seen in eyes with diabetic retinopathy may mirror similar pathological disease processes in cerebral microcirculation.</a:t>
            </a:r>
          </a:p>
          <a:p>
            <a:pPr>
              <a:lnSpc>
                <a:spcPct val="90000"/>
              </a:lnSpc>
              <a:spcBef>
                <a:spcPct val="0"/>
              </a:spcBef>
            </a:pPr>
            <a:endParaRPr lang="en-GB" sz="1100" dirty="0">
              <a:latin typeface="Arial" pitchFamily="-106" charset="0"/>
              <a:ea typeface="Arial" pitchFamily="-106" charset="0"/>
              <a:cs typeface="Arial" pitchFamily="-106" charset="0"/>
            </a:endParaRPr>
          </a:p>
          <a:p>
            <a:pPr>
              <a:lnSpc>
                <a:spcPct val="90000"/>
              </a:lnSpc>
              <a:spcBef>
                <a:spcPct val="0"/>
              </a:spcBef>
            </a:pPr>
            <a:r>
              <a:rPr lang="en-GB" sz="1100" dirty="0">
                <a:latin typeface="Arial" pitchFamily="-106" charset="0"/>
                <a:ea typeface="Arial" pitchFamily="-106" charset="0"/>
                <a:cs typeface="Arial" pitchFamily="-106" charset="0"/>
              </a:rPr>
              <a:t>Cheung and Wong (2008) described the potential mechanism linking diabetes </a:t>
            </a:r>
            <a:r>
              <a:rPr lang="en-GB" sz="1100" dirty="0" err="1">
                <a:latin typeface="Arial" pitchFamily="-106" charset="0"/>
                <a:ea typeface="Arial" pitchFamily="-106" charset="0"/>
                <a:cs typeface="Arial" pitchFamily="-106" charset="0"/>
              </a:rPr>
              <a:t>microvascular</a:t>
            </a:r>
            <a:r>
              <a:rPr lang="en-GB" sz="1100" dirty="0">
                <a:latin typeface="Arial" pitchFamily="-106" charset="0"/>
                <a:ea typeface="Arial" pitchFamily="-106" charset="0"/>
                <a:cs typeface="Arial" pitchFamily="-106" charset="0"/>
              </a:rPr>
              <a:t> complication to </a:t>
            </a:r>
            <a:r>
              <a:rPr lang="en-GB" sz="1100" dirty="0" err="1">
                <a:latin typeface="Arial" pitchFamily="-106" charset="0"/>
                <a:ea typeface="Arial" pitchFamily="-106" charset="0"/>
                <a:cs typeface="Arial" pitchFamily="-106" charset="0"/>
              </a:rPr>
              <a:t>macrovascular</a:t>
            </a:r>
            <a:r>
              <a:rPr lang="en-GB" sz="1100" dirty="0">
                <a:latin typeface="Arial" pitchFamily="-106" charset="0"/>
                <a:ea typeface="Arial" pitchFamily="-106" charset="0"/>
                <a:cs typeface="Arial" pitchFamily="-106" charset="0"/>
              </a:rPr>
              <a:t> complication. The presence of cardiovascular risk factors increases oxidative stress, which activates the endothelial cells lining the microvasculature. The resultant imbalance between superoxide and nitric oxide leads to endothelial dysfunction, with the expression of adhesion molecules, </a:t>
            </a:r>
            <a:r>
              <a:rPr lang="en-GB" sz="1100" dirty="0" err="1">
                <a:latin typeface="Arial" pitchFamily="-106" charset="0"/>
                <a:ea typeface="Arial" pitchFamily="-106" charset="0"/>
                <a:cs typeface="Arial" pitchFamily="-106" charset="0"/>
              </a:rPr>
              <a:t>leucocyte</a:t>
            </a:r>
            <a:r>
              <a:rPr lang="en-GB" sz="1100" dirty="0">
                <a:latin typeface="Arial" pitchFamily="-106" charset="0"/>
                <a:ea typeface="Arial" pitchFamily="-106" charset="0"/>
                <a:cs typeface="Arial" pitchFamily="-106" charset="0"/>
              </a:rPr>
              <a:t> and platelet recruitment, and subsequent generation of inflammatory mediators. These mediators, along with activated leucocytes and platelets, gain access into systemic circulation, and exacerbate an inflammatory response in those lesion-prone large arteries that are rendered vulnerable to oxidative stress and inflammation due to chronic exposure to flow disturbances or cardiovascular risk factors. The inflammatory mediators derived from the microcirculation work in concert with their immune cells within the wall of lesion-prone arteries, leading to development of the nascent </a:t>
            </a:r>
            <a:r>
              <a:rPr lang="en-GB" sz="1100" dirty="0" err="1">
                <a:latin typeface="Arial" pitchFamily="-106" charset="0"/>
                <a:ea typeface="Arial" pitchFamily="-106" charset="0"/>
                <a:cs typeface="Arial" pitchFamily="-106" charset="0"/>
              </a:rPr>
              <a:t>atheroma</a:t>
            </a:r>
            <a:r>
              <a:rPr lang="en-GB" sz="1100" dirty="0">
                <a:latin typeface="Arial" pitchFamily="-106" charset="0"/>
                <a:ea typeface="Arial" pitchFamily="-106" charset="0"/>
                <a:cs typeface="Arial" pitchFamily="-106" charset="0"/>
              </a:rPr>
              <a:t>, which continues to mature and give rise to clinical manifestation of atherosclerotic disease.</a:t>
            </a:r>
          </a:p>
          <a:p>
            <a:pPr>
              <a:lnSpc>
                <a:spcPct val="90000"/>
              </a:lnSpc>
              <a:spcBef>
                <a:spcPct val="0"/>
              </a:spcBef>
            </a:pPr>
            <a:endParaRPr lang="en-GB" sz="1100" dirty="0">
              <a:latin typeface="Arial" pitchFamily="-106" charset="0"/>
              <a:ea typeface="Arial" pitchFamily="-106" charset="0"/>
              <a:cs typeface="Arial" pitchFamily="-106" charset="0"/>
            </a:endParaRPr>
          </a:p>
          <a:p>
            <a:pPr>
              <a:lnSpc>
                <a:spcPct val="90000"/>
              </a:lnSpc>
              <a:spcBef>
                <a:spcPct val="0"/>
              </a:spcBef>
            </a:pPr>
            <a:r>
              <a:rPr lang="en-GB" sz="1100" b="1" u="sng" dirty="0">
                <a:latin typeface="Arial" pitchFamily="-106" charset="0"/>
                <a:ea typeface="Arial" pitchFamily="-106" charset="0"/>
                <a:cs typeface="Arial" pitchFamily="-106" charset="0"/>
              </a:rPr>
              <a:t>References</a:t>
            </a:r>
            <a:r>
              <a:rPr lang="en-GB" sz="1100" b="1" u="sng" dirty="0" smtClean="0">
                <a:latin typeface="Arial" pitchFamily="-106" charset="0"/>
                <a:ea typeface="Arial" pitchFamily="-106" charset="0"/>
                <a:cs typeface="Arial" pitchFamily="-106" charset="0"/>
              </a:rPr>
              <a:t>:</a:t>
            </a:r>
          </a:p>
          <a:p>
            <a:pPr>
              <a:lnSpc>
                <a:spcPct val="90000"/>
              </a:lnSpc>
              <a:spcBef>
                <a:spcPct val="0"/>
              </a:spcBef>
            </a:pPr>
            <a:endParaRPr lang="en-GB" sz="1100" b="1" u="sng" dirty="0">
              <a:latin typeface="Arial" pitchFamily="-106" charset="0"/>
              <a:ea typeface="Arial" pitchFamily="-106" charset="0"/>
              <a:cs typeface="Arial" pitchFamily="-106" charset="0"/>
            </a:endParaRPr>
          </a:p>
          <a:p>
            <a:pPr>
              <a:lnSpc>
                <a:spcPct val="90000"/>
              </a:lnSpc>
              <a:spcBef>
                <a:spcPct val="0"/>
              </a:spcBef>
            </a:pPr>
            <a:r>
              <a:rPr lang="en-GB" sz="1100" dirty="0">
                <a:latin typeface="Arial" pitchFamily="-106" charset="0"/>
                <a:ea typeface="Arial" pitchFamily="-106" charset="0"/>
                <a:cs typeface="Arial" pitchFamily="-106" charset="0"/>
              </a:rPr>
              <a:t>Cheung N, Wong TY. Diabetic retinopathy and systemic vascular complications. </a:t>
            </a:r>
            <a:r>
              <a:rPr lang="en-GB" sz="1100" dirty="0" err="1">
                <a:latin typeface="Arial" pitchFamily="-106" charset="0"/>
                <a:ea typeface="Arial" pitchFamily="-106" charset="0"/>
                <a:cs typeface="Arial" pitchFamily="-106" charset="0"/>
              </a:rPr>
              <a:t>Prog</a:t>
            </a:r>
            <a:r>
              <a:rPr lang="en-GB" sz="1100" dirty="0">
                <a:latin typeface="Arial" pitchFamily="-106" charset="0"/>
                <a:ea typeface="Arial" pitchFamily="-106" charset="0"/>
                <a:cs typeface="Arial" pitchFamily="-106" charset="0"/>
              </a:rPr>
              <a:t> </a:t>
            </a:r>
            <a:r>
              <a:rPr lang="en-GB" sz="1100" dirty="0" err="1">
                <a:latin typeface="Arial" pitchFamily="-106" charset="0"/>
                <a:ea typeface="Arial" pitchFamily="-106" charset="0"/>
                <a:cs typeface="Arial" pitchFamily="-106" charset="0"/>
              </a:rPr>
              <a:t>Retin</a:t>
            </a:r>
            <a:r>
              <a:rPr lang="en-GB" sz="1100" dirty="0">
                <a:latin typeface="Arial" pitchFamily="-106" charset="0"/>
                <a:ea typeface="Arial" pitchFamily="-106" charset="0"/>
                <a:cs typeface="Arial" pitchFamily="-106" charset="0"/>
              </a:rPr>
              <a:t> Eye Res. 2008; 27(2):</a:t>
            </a:r>
            <a:r>
              <a:rPr lang="en-GB" sz="1100" dirty="0" smtClean="0">
                <a:latin typeface="Arial" pitchFamily="-106" charset="0"/>
                <a:ea typeface="Arial" pitchFamily="-106" charset="0"/>
                <a:cs typeface="Arial" pitchFamily="-106" charset="0"/>
              </a:rPr>
              <a:t>161–76</a:t>
            </a:r>
            <a:r>
              <a:rPr lang="en-GB" sz="1100" dirty="0">
                <a:latin typeface="Arial" pitchFamily="-106" charset="0"/>
                <a:ea typeface="Arial" pitchFamily="-106" charset="0"/>
                <a:cs typeface="Arial" pitchFamily="-106" charset="0"/>
              </a:rPr>
              <a:t>.</a:t>
            </a:r>
            <a:endParaRPr lang="en-GB" sz="1100" b="1" u="sng" dirty="0">
              <a:latin typeface="Arial" pitchFamily="-106" charset="0"/>
              <a:ea typeface="Arial" pitchFamily="-106" charset="0"/>
              <a:cs typeface="Arial" pitchFamily="-106"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pPr eaLnBrk="1" hangingPunct="1">
              <a:spcBef>
                <a:spcPct val="0"/>
              </a:spcBef>
            </a:pPr>
            <a:r>
              <a:rPr lang="en-GB" sz="1100" b="1" dirty="0" smtClean="0">
                <a:latin typeface="Arial" pitchFamily="-106" charset="0"/>
                <a:ea typeface="Arial" pitchFamily="-106" charset="0"/>
                <a:cs typeface="Arial" pitchFamily="-106" charset="0"/>
              </a:rPr>
              <a:t>Notes:</a:t>
            </a:r>
          </a:p>
          <a:p>
            <a:pPr eaLnBrk="1" hangingPunct="1">
              <a:spcBef>
                <a:spcPct val="0"/>
              </a:spcBef>
            </a:pPr>
            <a:endParaRPr lang="en-GB" sz="1100" b="1" dirty="0" smtClean="0">
              <a:latin typeface="Arial" pitchFamily="-106" charset="0"/>
              <a:ea typeface="Arial" pitchFamily="-106" charset="0"/>
              <a:cs typeface="Arial" pitchFamily="-106" charset="0"/>
            </a:endParaRPr>
          </a:p>
          <a:p>
            <a:pPr eaLnBrk="1" hangingPunct="1">
              <a:spcBef>
                <a:spcPct val="0"/>
              </a:spcBef>
            </a:pPr>
            <a:r>
              <a:rPr lang="en-GB" sz="1100" dirty="0" err="1" smtClean="0">
                <a:latin typeface="Arial" pitchFamily="-106" charset="0"/>
                <a:ea typeface="Arial" pitchFamily="-106" charset="0"/>
                <a:cs typeface="Arial" pitchFamily="-106" charset="0"/>
              </a:rPr>
              <a:t>Orth</a:t>
            </a:r>
            <a:r>
              <a:rPr lang="en-GB" sz="1100" dirty="0" smtClean="0">
                <a:latin typeface="Arial" pitchFamily="-106" charset="0"/>
                <a:ea typeface="Arial" pitchFamily="-106" charset="0"/>
                <a:cs typeface="Arial" pitchFamily="-106" charset="0"/>
              </a:rPr>
              <a:t> </a:t>
            </a:r>
            <a:r>
              <a:rPr lang="en-GB" sz="1100" dirty="0">
                <a:latin typeface="Arial" pitchFamily="-106" charset="0"/>
                <a:ea typeface="Arial" pitchFamily="-106" charset="0"/>
                <a:cs typeface="Arial" pitchFamily="-106" charset="0"/>
              </a:rPr>
              <a:t>et al. (2005) conducted a follow-up study to assess the impact of smoking on kidneys in </a:t>
            </a:r>
            <a:r>
              <a:rPr lang="en-GB" sz="1100" dirty="0" smtClean="0">
                <a:latin typeface="Arial" pitchFamily="-106" charset="0"/>
                <a:ea typeface="Arial" pitchFamily="-106" charset="0"/>
                <a:cs typeface="Arial" pitchFamily="-106" charset="0"/>
              </a:rPr>
              <a:t>diabetes </a:t>
            </a:r>
            <a:r>
              <a:rPr lang="en-GB" sz="1100" dirty="0">
                <a:latin typeface="Arial" pitchFamily="-106" charset="0"/>
                <a:ea typeface="Arial" pitchFamily="-106" charset="0"/>
                <a:cs typeface="Arial" pitchFamily="-106" charset="0"/>
              </a:rPr>
              <a:t>patients. After at least four years of follow-up, they observed that </a:t>
            </a:r>
            <a:r>
              <a:rPr lang="en-GB" sz="1100" dirty="0" smtClean="0">
                <a:latin typeface="Arial" pitchFamily="-106" charset="0"/>
                <a:ea typeface="Arial" pitchFamily="-106" charset="0"/>
                <a:cs typeface="Arial" pitchFamily="-106" charset="0"/>
              </a:rPr>
              <a:t>smokers with diabetes, </a:t>
            </a:r>
            <a:r>
              <a:rPr lang="en-GB" sz="1100" dirty="0">
                <a:latin typeface="Arial" pitchFamily="-106" charset="0"/>
                <a:ea typeface="Arial" pitchFamily="-106" charset="0"/>
                <a:cs typeface="Arial" pitchFamily="-106" charset="0"/>
              </a:rPr>
              <a:t>even though </a:t>
            </a:r>
            <a:r>
              <a:rPr lang="en-GB" sz="1100" dirty="0" smtClean="0">
                <a:latin typeface="Arial" pitchFamily="-106" charset="0"/>
                <a:ea typeface="Arial" pitchFamily="-106" charset="0"/>
                <a:cs typeface="Arial" pitchFamily="-106" charset="0"/>
              </a:rPr>
              <a:t>they had normal </a:t>
            </a:r>
            <a:r>
              <a:rPr lang="en-GB" sz="1100" dirty="0">
                <a:latin typeface="Arial" pitchFamily="-106" charset="0"/>
                <a:ea typeface="Arial" pitchFamily="-106" charset="0"/>
                <a:cs typeface="Arial" pitchFamily="-106" charset="0"/>
              </a:rPr>
              <a:t>renal function at baseline, showed a decrease of </a:t>
            </a:r>
            <a:r>
              <a:rPr lang="en-GB" sz="1100" dirty="0" err="1">
                <a:latin typeface="Arial" pitchFamily="-106" charset="0"/>
                <a:ea typeface="Arial" pitchFamily="-106" charset="0"/>
                <a:cs typeface="Arial" pitchFamily="-106" charset="0"/>
              </a:rPr>
              <a:t>glomerular</a:t>
            </a:r>
            <a:r>
              <a:rPr lang="en-GB" sz="1100" dirty="0">
                <a:latin typeface="Arial" pitchFamily="-106" charset="0"/>
                <a:ea typeface="Arial" pitchFamily="-106" charset="0"/>
                <a:cs typeface="Arial" pitchFamily="-106" charset="0"/>
              </a:rPr>
              <a:t> filtration rate (GFR) compared to </a:t>
            </a:r>
            <a:r>
              <a:rPr lang="en-GB" sz="1100" dirty="0" smtClean="0">
                <a:latin typeface="Arial" pitchFamily="-106" charset="0"/>
                <a:ea typeface="Arial" pitchFamily="-106" charset="0"/>
                <a:cs typeface="Arial" pitchFamily="-106" charset="0"/>
              </a:rPr>
              <a:t>never-smokers with diabetes. </a:t>
            </a:r>
            <a:r>
              <a:rPr lang="en-GB" sz="1100" dirty="0">
                <a:latin typeface="Arial" pitchFamily="-106" charset="0"/>
                <a:ea typeface="Arial" pitchFamily="-106" charset="0"/>
                <a:cs typeface="Arial" pitchFamily="-106" charset="0"/>
              </a:rPr>
              <a:t>Mean GFR remained constant during follow-up in non-smokers (106±31 ml/min), but decreased significantly in smokers (83±22 ml/min, P&lt;0.0001). The difference observed persisted after adjustment for retinopathy, </a:t>
            </a:r>
            <a:r>
              <a:rPr lang="en-GB" sz="1100" dirty="0" err="1">
                <a:latin typeface="Arial" pitchFamily="-106" charset="0"/>
                <a:ea typeface="Arial" pitchFamily="-106" charset="0"/>
                <a:cs typeface="Arial" pitchFamily="-106" charset="0"/>
              </a:rPr>
              <a:t>glycaemic</a:t>
            </a:r>
            <a:r>
              <a:rPr lang="en-GB" sz="1100" dirty="0">
                <a:latin typeface="Arial" pitchFamily="-106" charset="0"/>
                <a:ea typeface="Arial" pitchFamily="-106" charset="0"/>
                <a:cs typeface="Arial" pitchFamily="-106" charset="0"/>
              </a:rPr>
              <a:t> control, age, body </a:t>
            </a:r>
            <a:r>
              <a:rPr lang="en-GB" sz="1100" dirty="0" err="1">
                <a:latin typeface="Arial" pitchFamily="-106" charset="0"/>
                <a:ea typeface="Arial" pitchFamily="-106" charset="0"/>
                <a:cs typeface="Arial" pitchFamily="-106" charset="0"/>
              </a:rPr>
              <a:t>habitus</a:t>
            </a:r>
            <a:r>
              <a:rPr lang="en-GB" sz="1100" dirty="0">
                <a:latin typeface="Arial" pitchFamily="-106" charset="0"/>
                <a:ea typeface="Arial" pitchFamily="-106" charset="0"/>
                <a:cs typeface="Arial" pitchFamily="-106" charset="0"/>
              </a:rPr>
              <a:t>, ACE-inhibitor treatment, blood pressure </a:t>
            </a:r>
            <a:r>
              <a:rPr lang="en-GB" sz="1100" dirty="0" smtClean="0">
                <a:latin typeface="Arial" pitchFamily="-106" charset="0"/>
                <a:ea typeface="Arial" pitchFamily="-106" charset="0"/>
                <a:cs typeface="Arial" pitchFamily="-106" charset="0"/>
              </a:rPr>
              <a:t>control, </a:t>
            </a:r>
            <a:r>
              <a:rPr lang="en-GB" sz="1100" dirty="0">
                <a:latin typeface="Arial" pitchFamily="-106" charset="0"/>
                <a:ea typeface="Arial" pitchFamily="-106" charset="0"/>
                <a:cs typeface="Arial" pitchFamily="-106" charset="0"/>
              </a:rPr>
              <a:t>or severity of </a:t>
            </a:r>
            <a:r>
              <a:rPr lang="en-GB" sz="1100" dirty="0" err="1">
                <a:latin typeface="Arial" pitchFamily="-106" charset="0"/>
                <a:ea typeface="Arial" pitchFamily="-106" charset="0"/>
                <a:cs typeface="Arial" pitchFamily="-106" charset="0"/>
              </a:rPr>
              <a:t>proteinuria</a:t>
            </a:r>
            <a:r>
              <a:rPr lang="en-GB" sz="1100" dirty="0">
                <a:latin typeface="Arial" pitchFamily="-106" charset="0"/>
                <a:ea typeface="Arial" pitchFamily="-106" charset="0"/>
                <a:cs typeface="Arial" pitchFamily="-106" charset="0"/>
              </a:rPr>
              <a:t>. Vascular damage, which is associated with cigarette smoking, might also lead to declining GFR, but without </a:t>
            </a:r>
            <a:r>
              <a:rPr lang="en-GB" sz="1100" dirty="0" err="1">
                <a:latin typeface="Arial" pitchFamily="-106" charset="0"/>
                <a:ea typeface="Arial" pitchFamily="-106" charset="0"/>
                <a:cs typeface="Arial" pitchFamily="-106" charset="0"/>
              </a:rPr>
              <a:t>proteinuria</a:t>
            </a:r>
            <a:r>
              <a:rPr lang="en-GB" sz="1100" dirty="0">
                <a:latin typeface="Arial" pitchFamily="-106" charset="0"/>
                <a:ea typeface="Arial" pitchFamily="-106" charset="0"/>
                <a:cs typeface="Arial" pitchFamily="-106" charset="0"/>
              </a:rPr>
              <a:t> observed. </a:t>
            </a:r>
          </a:p>
          <a:p>
            <a:pPr eaLnBrk="1" hangingPunct="1">
              <a:spcBef>
                <a:spcPct val="0"/>
              </a:spcBef>
            </a:pPr>
            <a:endParaRPr lang="en-GB" sz="1100" dirty="0">
              <a:latin typeface="Arial" pitchFamily="-106" charset="0"/>
              <a:ea typeface="Arial" pitchFamily="-106" charset="0"/>
              <a:cs typeface="Arial" pitchFamily="-106" charset="0"/>
            </a:endParaRPr>
          </a:p>
          <a:p>
            <a:pPr eaLnBrk="1" hangingPunct="1">
              <a:spcBef>
                <a:spcPct val="0"/>
              </a:spcBef>
            </a:pPr>
            <a:r>
              <a:rPr lang="en-GB" sz="1100" dirty="0" err="1">
                <a:latin typeface="Arial" pitchFamily="-106" charset="0"/>
                <a:ea typeface="Arial" pitchFamily="-106" charset="0"/>
                <a:cs typeface="Arial" pitchFamily="-106" charset="0"/>
              </a:rPr>
              <a:t>Chuahirun</a:t>
            </a:r>
            <a:r>
              <a:rPr lang="en-GB" sz="1100" dirty="0">
                <a:latin typeface="Arial" pitchFamily="-106" charset="0"/>
                <a:ea typeface="Arial" pitchFamily="-106" charset="0"/>
                <a:cs typeface="Arial" pitchFamily="-106" charset="0"/>
              </a:rPr>
              <a:t> et al. (2004) showed that the hazard of cigarette smoking on renal function among </a:t>
            </a:r>
            <a:r>
              <a:rPr lang="en-GB" sz="1100" dirty="0" smtClean="0">
                <a:latin typeface="Arial" pitchFamily="-106" charset="0"/>
                <a:ea typeface="Arial" pitchFamily="-106" charset="0"/>
                <a:cs typeface="Arial" pitchFamily="-106" charset="0"/>
              </a:rPr>
              <a:t>diabetes patients </a:t>
            </a:r>
            <a:r>
              <a:rPr lang="en-GB" sz="1100" dirty="0">
                <a:latin typeface="Arial" pitchFamily="-106" charset="0"/>
                <a:ea typeface="Arial" pitchFamily="-106" charset="0"/>
                <a:cs typeface="Arial" pitchFamily="-106" charset="0"/>
              </a:rPr>
              <a:t>cannot be prevented by standard </a:t>
            </a:r>
            <a:r>
              <a:rPr lang="en-GB" sz="1100" dirty="0" err="1">
                <a:latin typeface="Arial" pitchFamily="-106" charset="0"/>
                <a:ea typeface="Arial" pitchFamily="-106" charset="0"/>
                <a:cs typeface="Arial" pitchFamily="-106" charset="0"/>
              </a:rPr>
              <a:t>renoprotection</a:t>
            </a:r>
            <a:r>
              <a:rPr lang="en-GB" sz="1100" dirty="0">
                <a:latin typeface="Arial" pitchFamily="-106" charset="0"/>
                <a:ea typeface="Arial" pitchFamily="-106" charset="0"/>
                <a:cs typeface="Arial" pitchFamily="-106" charset="0"/>
              </a:rPr>
              <a:t> therapy including blood pressure control and ACE-inhibitor treatment. Their follow-up study also showed that cessation of smoking ameliorates the progressive renal injury caused by continued smoking. </a:t>
            </a:r>
          </a:p>
          <a:p>
            <a:pPr eaLnBrk="1" hangingPunct="1">
              <a:spcBef>
                <a:spcPct val="0"/>
              </a:spcBef>
            </a:pPr>
            <a:endParaRPr lang="en-GB" sz="1100" dirty="0">
              <a:latin typeface="Arial" pitchFamily="-106" charset="0"/>
              <a:ea typeface="Arial" pitchFamily="-106" charset="0"/>
              <a:cs typeface="Arial" pitchFamily="-106" charset="0"/>
            </a:endParaRPr>
          </a:p>
          <a:p>
            <a:pPr eaLnBrk="1" hangingPunct="1">
              <a:spcBef>
                <a:spcPct val="0"/>
              </a:spcBef>
            </a:pPr>
            <a:r>
              <a:rPr lang="en-GB" sz="1100" b="1" u="sng" dirty="0">
                <a:latin typeface="Arial" pitchFamily="-106" charset="0"/>
                <a:ea typeface="Arial" pitchFamily="-106" charset="0"/>
                <a:cs typeface="Arial" pitchFamily="-106" charset="0"/>
              </a:rPr>
              <a:t>References:</a:t>
            </a:r>
          </a:p>
          <a:p>
            <a:pPr eaLnBrk="1" hangingPunct="1">
              <a:spcBef>
                <a:spcPct val="0"/>
              </a:spcBef>
              <a:buFont typeface="Wingdings" pitchFamily="-106" charset="2"/>
              <a:buChar char="q"/>
            </a:pPr>
            <a:endParaRPr lang="en-GB" sz="1100" dirty="0" smtClean="0">
              <a:latin typeface="Arial" pitchFamily="-106" charset="0"/>
              <a:ea typeface="Arial" pitchFamily="-106" charset="0"/>
              <a:cs typeface="Arial" pitchFamily="-106" charset="0"/>
            </a:endParaRPr>
          </a:p>
          <a:p>
            <a:pPr marL="228600" indent="-228600" eaLnBrk="1" hangingPunct="1">
              <a:spcBef>
                <a:spcPct val="0"/>
              </a:spcBef>
              <a:buFont typeface="+mj-lt"/>
              <a:buAutoNum type="arabicPeriod"/>
            </a:pPr>
            <a:r>
              <a:rPr lang="en-GB" sz="1100" dirty="0" err="1" smtClean="0">
                <a:latin typeface="Arial" pitchFamily="-106" charset="0"/>
                <a:ea typeface="Arial" pitchFamily="-106" charset="0"/>
                <a:cs typeface="Arial" pitchFamily="-106" charset="0"/>
              </a:rPr>
              <a:t>Orth</a:t>
            </a:r>
            <a:r>
              <a:rPr lang="en-GB" sz="1100" dirty="0" smtClean="0">
                <a:latin typeface="Arial" pitchFamily="-106" charset="0"/>
                <a:ea typeface="Arial" pitchFamily="-106" charset="0"/>
                <a:cs typeface="Arial" pitchFamily="-106" charset="0"/>
              </a:rPr>
              <a:t> </a:t>
            </a:r>
            <a:r>
              <a:rPr lang="en-GB" sz="1100" dirty="0">
                <a:latin typeface="Arial" pitchFamily="-106" charset="0"/>
                <a:ea typeface="Arial" pitchFamily="-106" charset="0"/>
                <a:cs typeface="Arial" pitchFamily="-106" charset="0"/>
              </a:rPr>
              <a:t>SR, Schroeder T, Ritz E, Ferrari P. Effects of smoking on renal function in patients with type 1 and type 2 diabetes mellitus. </a:t>
            </a:r>
            <a:r>
              <a:rPr lang="en-GB" sz="1100" dirty="0" err="1">
                <a:latin typeface="Arial" pitchFamily="-106" charset="0"/>
                <a:ea typeface="Arial" pitchFamily="-106" charset="0"/>
                <a:cs typeface="Arial" pitchFamily="-106" charset="0"/>
              </a:rPr>
              <a:t>Nephrol</a:t>
            </a:r>
            <a:r>
              <a:rPr lang="en-GB" sz="1100" dirty="0">
                <a:latin typeface="Arial" pitchFamily="-106" charset="0"/>
                <a:ea typeface="Arial" pitchFamily="-106" charset="0"/>
                <a:cs typeface="Arial" pitchFamily="-106" charset="0"/>
              </a:rPr>
              <a:t> Dial Transplant. 2005</a:t>
            </a:r>
            <a:r>
              <a:rPr lang="en-GB" sz="1100" dirty="0" smtClean="0">
                <a:latin typeface="Arial" pitchFamily="-106" charset="0"/>
                <a:ea typeface="Arial" pitchFamily="-106" charset="0"/>
                <a:cs typeface="Arial" pitchFamily="-106" charset="0"/>
              </a:rPr>
              <a:t>; 20(11</a:t>
            </a:r>
            <a:r>
              <a:rPr lang="en-GB" sz="1100" dirty="0">
                <a:latin typeface="Arial" pitchFamily="-106" charset="0"/>
                <a:ea typeface="Arial" pitchFamily="-106" charset="0"/>
                <a:cs typeface="Arial" pitchFamily="-106" charset="0"/>
              </a:rPr>
              <a:t>):</a:t>
            </a:r>
            <a:r>
              <a:rPr lang="en-GB" sz="1100" dirty="0" smtClean="0">
                <a:latin typeface="Arial" pitchFamily="-106" charset="0"/>
                <a:ea typeface="Arial" pitchFamily="-106" charset="0"/>
                <a:cs typeface="Arial" pitchFamily="-106" charset="0"/>
              </a:rPr>
              <a:t>2414–9.</a:t>
            </a:r>
          </a:p>
          <a:p>
            <a:pPr marL="228600" marR="0" indent="-228600" algn="l" defTabSz="914400" rtl="0" eaLnBrk="1" fontAlgn="base" latinLnBrk="0" hangingPunct="1">
              <a:lnSpc>
                <a:spcPct val="100000"/>
              </a:lnSpc>
              <a:spcBef>
                <a:spcPct val="0"/>
              </a:spcBef>
              <a:spcAft>
                <a:spcPct val="0"/>
              </a:spcAft>
              <a:buClrTx/>
              <a:buSzTx/>
              <a:buFont typeface="+mj-lt"/>
              <a:buAutoNum type="arabicPeriod"/>
              <a:tabLst/>
              <a:defRPr/>
            </a:pPr>
            <a:r>
              <a:rPr lang="en-GB" sz="1100" dirty="0" err="1" smtClean="0">
                <a:latin typeface="Arial" pitchFamily="-106" charset="0"/>
                <a:ea typeface="Arial" pitchFamily="-106" charset="0"/>
                <a:cs typeface="Arial" pitchFamily="-106" charset="0"/>
              </a:rPr>
              <a:t>Chuahirun</a:t>
            </a:r>
            <a:r>
              <a:rPr lang="en-GB" sz="1100" dirty="0" smtClean="0">
                <a:latin typeface="Arial" pitchFamily="-106" charset="0"/>
                <a:ea typeface="Arial" pitchFamily="-106" charset="0"/>
                <a:cs typeface="Arial" pitchFamily="-106" charset="0"/>
              </a:rPr>
              <a:t> T, </a:t>
            </a:r>
            <a:r>
              <a:rPr lang="en-GB" sz="1100" dirty="0" err="1" smtClean="0">
                <a:latin typeface="Arial" pitchFamily="-106" charset="0"/>
                <a:ea typeface="Arial" pitchFamily="-106" charset="0"/>
                <a:cs typeface="Arial" pitchFamily="-106" charset="0"/>
              </a:rPr>
              <a:t>Simoni</a:t>
            </a:r>
            <a:r>
              <a:rPr lang="en-GB" sz="1100" dirty="0" smtClean="0">
                <a:latin typeface="Arial" pitchFamily="-106" charset="0"/>
                <a:ea typeface="Arial" pitchFamily="-106" charset="0"/>
                <a:cs typeface="Arial" pitchFamily="-106" charset="0"/>
              </a:rPr>
              <a:t> J, Hudson C, </a:t>
            </a:r>
            <a:r>
              <a:rPr lang="en-GB" sz="1100" dirty="0" err="1" smtClean="0">
                <a:latin typeface="Arial" pitchFamily="-106" charset="0"/>
                <a:ea typeface="Arial" pitchFamily="-106" charset="0"/>
                <a:cs typeface="Arial" pitchFamily="-106" charset="0"/>
              </a:rPr>
              <a:t>Seipel</a:t>
            </a:r>
            <a:r>
              <a:rPr lang="en-GB" sz="1100" dirty="0" smtClean="0">
                <a:latin typeface="Arial" pitchFamily="-106" charset="0"/>
                <a:ea typeface="Arial" pitchFamily="-106" charset="0"/>
                <a:cs typeface="Arial" pitchFamily="-106" charset="0"/>
              </a:rPr>
              <a:t> T, </a:t>
            </a:r>
            <a:r>
              <a:rPr lang="en-GB" sz="1100" dirty="0" err="1" smtClean="0">
                <a:latin typeface="Arial" pitchFamily="-106" charset="0"/>
                <a:ea typeface="Arial" pitchFamily="-106" charset="0"/>
                <a:cs typeface="Arial" pitchFamily="-106" charset="0"/>
              </a:rPr>
              <a:t>Khanna</a:t>
            </a:r>
            <a:r>
              <a:rPr lang="en-GB" sz="1100" dirty="0" smtClean="0">
                <a:latin typeface="Arial" pitchFamily="-106" charset="0"/>
                <a:ea typeface="Arial" pitchFamily="-106" charset="0"/>
                <a:cs typeface="Arial" pitchFamily="-106" charset="0"/>
              </a:rPr>
              <a:t> A, </a:t>
            </a:r>
            <a:r>
              <a:rPr lang="en-GB" sz="1100" dirty="0" err="1" smtClean="0">
                <a:latin typeface="Arial" pitchFamily="-106" charset="0"/>
                <a:ea typeface="Arial" pitchFamily="-106" charset="0"/>
                <a:cs typeface="Arial" pitchFamily="-106" charset="0"/>
              </a:rPr>
              <a:t>Harrist</a:t>
            </a:r>
            <a:r>
              <a:rPr lang="en-GB" sz="1100" dirty="0" smtClean="0">
                <a:latin typeface="Arial" pitchFamily="-106" charset="0"/>
                <a:ea typeface="Arial" pitchFamily="-106" charset="0"/>
                <a:cs typeface="Arial" pitchFamily="-106" charset="0"/>
              </a:rPr>
              <a:t> RB, et al. Cigarette smoking exacerbates and its cessation ameliorates renal injury in type 2 diabetes. Am J Med Sci. 2004; 327(2):57–67.</a:t>
            </a:r>
          </a:p>
          <a:p>
            <a:pPr eaLnBrk="1" hangingPunct="1">
              <a:spcBef>
                <a:spcPct val="0"/>
              </a:spcBef>
              <a:buFont typeface="Wingdings" pitchFamily="-106" charset="2"/>
              <a:buNone/>
            </a:pPr>
            <a:endParaRPr lang="en-GB" sz="1100" dirty="0">
              <a:latin typeface="Arial" pitchFamily="-106" charset="0"/>
              <a:ea typeface="Arial" pitchFamily="-106" charset="0"/>
              <a:cs typeface="Arial" pitchFamily="-106" charset="0"/>
            </a:endParaRPr>
          </a:p>
          <a:p>
            <a:pPr eaLnBrk="1" hangingPunct="1">
              <a:spcBef>
                <a:spcPct val="0"/>
              </a:spcBef>
            </a:pPr>
            <a:endParaRPr lang="en-GB" sz="1100" dirty="0">
              <a:latin typeface="Arial" pitchFamily="-106" charset="0"/>
              <a:ea typeface="Arial" pitchFamily="-106" charset="0"/>
              <a:cs typeface="Arial" pitchFamily="-106"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pPr>
              <a:lnSpc>
                <a:spcPct val="90000"/>
              </a:lnSpc>
              <a:spcBef>
                <a:spcPct val="0"/>
              </a:spcBef>
            </a:pPr>
            <a:r>
              <a:rPr lang="en-US" sz="1100" b="1" u="sng" dirty="0">
                <a:latin typeface="Arial" pitchFamily="-106" charset="0"/>
                <a:ea typeface="Arial" pitchFamily="-106" charset="0"/>
                <a:cs typeface="Arial" pitchFamily="-106" charset="0"/>
              </a:rPr>
              <a:t>Mini-Lecture Description</a:t>
            </a:r>
          </a:p>
          <a:p>
            <a:pPr>
              <a:lnSpc>
                <a:spcPct val="90000"/>
              </a:lnSpc>
              <a:spcBef>
                <a:spcPct val="0"/>
              </a:spcBef>
            </a:pPr>
            <a:endParaRPr lang="en-US" sz="1100" dirty="0">
              <a:latin typeface="Arial" pitchFamily="-106" charset="0"/>
              <a:ea typeface="Arial" pitchFamily="-106" charset="0"/>
              <a:cs typeface="Arial" pitchFamily="-106" charset="0"/>
            </a:endParaRPr>
          </a:p>
          <a:p>
            <a:pPr>
              <a:lnSpc>
                <a:spcPct val="90000"/>
              </a:lnSpc>
              <a:spcBef>
                <a:spcPct val="0"/>
              </a:spcBef>
            </a:pPr>
            <a:r>
              <a:rPr lang="en-US" sz="1100" dirty="0">
                <a:latin typeface="Arial" pitchFamily="-106" charset="0"/>
                <a:ea typeface="Arial" pitchFamily="-106" charset="0"/>
                <a:cs typeface="Arial" pitchFamily="-106" charset="0"/>
              </a:rPr>
              <a:t>This module is intended to provide students with </a:t>
            </a:r>
            <a:r>
              <a:rPr lang="en-US" sz="1100">
                <a:latin typeface="Arial" pitchFamily="-106" charset="0"/>
                <a:ea typeface="Arial" pitchFamily="-106" charset="0"/>
                <a:cs typeface="Arial" pitchFamily="-106" charset="0"/>
              </a:rPr>
              <a:t>knowledge </a:t>
            </a:r>
            <a:r>
              <a:rPr lang="en-US" sz="1100" smtClean="0">
                <a:latin typeface="Arial" pitchFamily="-106" charset="0"/>
                <a:ea typeface="Arial" pitchFamily="-106" charset="0"/>
                <a:cs typeface="Arial" pitchFamily="-106" charset="0"/>
              </a:rPr>
              <a:t>about the </a:t>
            </a:r>
            <a:r>
              <a:rPr lang="en-US" sz="1100" dirty="0">
                <a:latin typeface="Arial" pitchFamily="-106" charset="0"/>
                <a:ea typeface="Arial" pitchFamily="-106" charset="0"/>
                <a:cs typeface="Arial" pitchFamily="-106" charset="0"/>
              </a:rPr>
              <a:t>burden of diabetes and smoking among diabetes patients. The association between smoking and diabetes will be discussed, and impact of smoking on diabetes will be studied. This module will provide examples of smoking cessation counseling for diabetes patients. </a:t>
            </a:r>
          </a:p>
          <a:p>
            <a:pPr>
              <a:lnSpc>
                <a:spcPct val="90000"/>
              </a:lnSpc>
              <a:spcBef>
                <a:spcPct val="0"/>
              </a:spcBef>
            </a:pPr>
            <a:endParaRPr lang="en-US" sz="1100" dirty="0">
              <a:latin typeface="Arial" pitchFamily="-106" charset="0"/>
              <a:ea typeface="Arial" pitchFamily="-106" charset="0"/>
              <a:cs typeface="Arial" pitchFamily="-106"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a:lnSpc>
                <a:spcPct val="80000"/>
              </a:lnSpc>
            </a:pPr>
            <a:r>
              <a:rPr lang="en-US" sz="1100" b="1" dirty="0"/>
              <a:t>Notes:</a:t>
            </a:r>
            <a:endParaRPr lang="en-US" sz="1100" dirty="0"/>
          </a:p>
          <a:p>
            <a:pPr>
              <a:lnSpc>
                <a:spcPct val="80000"/>
              </a:lnSpc>
            </a:pPr>
            <a:endParaRPr lang="en-US" sz="1100" b="1" dirty="0">
              <a:ea typeface="Arial" pitchFamily="-106" charset="0"/>
              <a:cs typeface="Arial" pitchFamily="-106" charset="0"/>
            </a:endParaRPr>
          </a:p>
          <a:p>
            <a:pPr>
              <a:spcBef>
                <a:spcPct val="0"/>
              </a:spcBef>
            </a:pPr>
            <a:r>
              <a:rPr lang="en-GB" sz="1100" dirty="0">
                <a:latin typeface="Arial" pitchFamily="-106" charset="0"/>
                <a:ea typeface="Arial" pitchFamily="-106" charset="0"/>
                <a:cs typeface="Arial" pitchFamily="-106" charset="0"/>
              </a:rPr>
              <a:t>A literature search on </a:t>
            </a:r>
            <a:r>
              <a:rPr lang="en-GB" sz="1100" dirty="0" err="1">
                <a:latin typeface="Arial" pitchFamily="-106" charset="0"/>
                <a:ea typeface="Arial" pitchFamily="-106" charset="0"/>
                <a:cs typeface="Arial" pitchFamily="-106" charset="0"/>
              </a:rPr>
              <a:t>Pubmed</a:t>
            </a:r>
            <a:r>
              <a:rPr lang="en-GB" sz="1100" dirty="0">
                <a:latin typeface="Arial" pitchFamily="-106" charset="0"/>
                <a:ea typeface="Arial" pitchFamily="-106" charset="0"/>
                <a:cs typeface="Arial" pitchFamily="-106" charset="0"/>
              </a:rPr>
              <a:t> reveals that only a few studies have been conducted on the association between cigarette smoking and diabetes neuropathy because of the methodological problems and the occurrence of confounding factors. The natural history of neuropathy among diabetes patients is long, and duration of diabetes is an important predictor for neuropathy development. It is therefore difficult to assess the exposure of cigarette smoking appropriately in a standardized manner. Neuropathy may also affect the different sensory, motor, and autonomic nerve fibres to varying degree in each individual. </a:t>
            </a:r>
          </a:p>
          <a:p>
            <a:pPr>
              <a:spcBef>
                <a:spcPct val="0"/>
              </a:spcBef>
            </a:pPr>
            <a:endParaRPr lang="en-GB" sz="1100" dirty="0">
              <a:latin typeface="Arial" pitchFamily="-106" charset="0"/>
              <a:ea typeface="Arial" pitchFamily="-106" charset="0"/>
              <a:cs typeface="Arial" pitchFamily="-106" charset="0"/>
            </a:endParaRPr>
          </a:p>
          <a:p>
            <a:pPr>
              <a:spcBef>
                <a:spcPct val="0"/>
              </a:spcBef>
            </a:pPr>
            <a:r>
              <a:rPr lang="en-GB" sz="1100" dirty="0">
                <a:latin typeface="Arial" pitchFamily="-106" charset="0"/>
                <a:ea typeface="Arial" pitchFamily="-106" charset="0"/>
                <a:cs typeface="Arial" pitchFamily="-106" charset="0"/>
              </a:rPr>
              <a:t>A follow-up study among Type </a:t>
            </a:r>
            <a:r>
              <a:rPr lang="en-GB" sz="1100" dirty="0" smtClean="0">
                <a:latin typeface="Arial" pitchFamily="-106" charset="0"/>
                <a:ea typeface="Arial" pitchFamily="-106" charset="0"/>
                <a:cs typeface="Arial" pitchFamily="-106" charset="0"/>
              </a:rPr>
              <a:t>1 </a:t>
            </a:r>
            <a:r>
              <a:rPr lang="en-GB" sz="1100" dirty="0">
                <a:latin typeface="Arial" pitchFamily="-106" charset="0"/>
                <a:ea typeface="Arial" pitchFamily="-106" charset="0"/>
                <a:cs typeface="Arial" pitchFamily="-106" charset="0"/>
              </a:rPr>
              <a:t>diabetes patients conducted by </a:t>
            </a:r>
            <a:r>
              <a:rPr lang="en-GB" sz="1100" dirty="0" err="1">
                <a:latin typeface="Arial" pitchFamily="-106" charset="0"/>
                <a:ea typeface="Arial" pitchFamily="-106" charset="0"/>
                <a:cs typeface="Arial" pitchFamily="-106" charset="0"/>
              </a:rPr>
              <a:t>Tesfaye</a:t>
            </a:r>
            <a:r>
              <a:rPr lang="en-GB" sz="1100" dirty="0">
                <a:latin typeface="Arial" pitchFamily="-106" charset="0"/>
                <a:ea typeface="Arial" pitchFamily="-106" charset="0"/>
                <a:cs typeface="Arial" pitchFamily="-106" charset="0"/>
              </a:rPr>
              <a:t> et al. (2005) showed that the cumulative incidence of  neuropathy was 23.5% and was related to the </a:t>
            </a:r>
            <a:r>
              <a:rPr lang="en-GB" sz="1100" dirty="0" err="1">
                <a:latin typeface="Arial" pitchFamily="-106" charset="0"/>
                <a:ea typeface="Arial" pitchFamily="-106" charset="0"/>
                <a:cs typeface="Arial" pitchFamily="-106" charset="0"/>
              </a:rPr>
              <a:t>glycosylated</a:t>
            </a:r>
            <a:r>
              <a:rPr lang="en-GB" sz="1100" dirty="0">
                <a:latin typeface="Arial" pitchFamily="-106" charset="0"/>
                <a:ea typeface="Arial" pitchFamily="-106" charset="0"/>
                <a:cs typeface="Arial" pitchFamily="-106" charset="0"/>
              </a:rPr>
              <a:t> </a:t>
            </a:r>
            <a:r>
              <a:rPr lang="en-GB" sz="1100" dirty="0" err="1">
                <a:latin typeface="Arial" pitchFamily="-106" charset="0"/>
                <a:ea typeface="Arial" pitchFamily="-106" charset="0"/>
                <a:cs typeface="Arial" pitchFamily="-106" charset="0"/>
              </a:rPr>
              <a:t>hemoglobin</a:t>
            </a:r>
            <a:r>
              <a:rPr lang="en-GB" sz="1100" dirty="0">
                <a:latin typeface="Arial" pitchFamily="-106" charset="0"/>
                <a:ea typeface="Arial" pitchFamily="-106" charset="0"/>
                <a:cs typeface="Arial" pitchFamily="-106" charset="0"/>
              </a:rPr>
              <a:t> value and the duration of diabetes. Smoking, on the other hand, increases the risk of neuropathy by 68% (OR=1.68; 95% CI 1.20-2.36) after adjusting for duration of diabetes, value of </a:t>
            </a:r>
            <a:r>
              <a:rPr lang="en-GB" sz="1100" dirty="0" err="1">
                <a:latin typeface="Arial" pitchFamily="-106" charset="0"/>
                <a:ea typeface="Arial" pitchFamily="-106" charset="0"/>
                <a:cs typeface="Arial" pitchFamily="-106" charset="0"/>
              </a:rPr>
              <a:t>glycosylated</a:t>
            </a:r>
            <a:r>
              <a:rPr lang="en-GB" sz="1100" dirty="0">
                <a:latin typeface="Arial" pitchFamily="-106" charset="0"/>
                <a:ea typeface="Arial" pitchFamily="-106" charset="0"/>
                <a:cs typeface="Arial" pitchFamily="-106" charset="0"/>
              </a:rPr>
              <a:t> </a:t>
            </a:r>
            <a:r>
              <a:rPr lang="en-GB" sz="1100" dirty="0" err="1">
                <a:latin typeface="Arial" pitchFamily="-106" charset="0"/>
                <a:ea typeface="Arial" pitchFamily="-106" charset="0"/>
                <a:cs typeface="Arial" pitchFamily="-106" charset="0"/>
              </a:rPr>
              <a:t>Hb</a:t>
            </a:r>
            <a:r>
              <a:rPr lang="en-GB" sz="1100" dirty="0">
                <a:latin typeface="Arial" pitchFamily="-106" charset="0"/>
                <a:ea typeface="Arial" pitchFamily="-106" charset="0"/>
                <a:cs typeface="Arial" pitchFamily="-106" charset="0"/>
              </a:rPr>
              <a:t>, pre-existing cardiovascular diseases, and other cardiovascular risk factors, such as total cholesterol, triglycerides, body mass index, and hypertension. </a:t>
            </a:r>
          </a:p>
          <a:p>
            <a:pPr>
              <a:spcBef>
                <a:spcPct val="0"/>
              </a:spcBef>
            </a:pPr>
            <a:endParaRPr lang="en-GB" sz="1100" dirty="0">
              <a:latin typeface="Arial" pitchFamily="-106" charset="0"/>
              <a:ea typeface="Arial" pitchFamily="-106" charset="0"/>
              <a:cs typeface="Arial" pitchFamily="-106" charset="0"/>
            </a:endParaRPr>
          </a:p>
          <a:p>
            <a:pPr>
              <a:spcBef>
                <a:spcPct val="0"/>
              </a:spcBef>
            </a:pPr>
            <a:r>
              <a:rPr lang="en-GB" sz="1100" b="1" u="sng" dirty="0">
                <a:latin typeface="Arial" pitchFamily="-106" charset="0"/>
                <a:ea typeface="Arial" pitchFamily="-106" charset="0"/>
                <a:cs typeface="Arial" pitchFamily="-106" charset="0"/>
              </a:rPr>
              <a:t>References</a:t>
            </a:r>
            <a:r>
              <a:rPr lang="en-GB" sz="1100" b="1" u="sng" dirty="0" smtClean="0">
                <a:latin typeface="Arial" pitchFamily="-106" charset="0"/>
                <a:ea typeface="Arial" pitchFamily="-106" charset="0"/>
                <a:cs typeface="Arial" pitchFamily="-106" charset="0"/>
              </a:rPr>
              <a:t>:</a:t>
            </a:r>
          </a:p>
          <a:p>
            <a:pPr>
              <a:spcBef>
                <a:spcPct val="0"/>
              </a:spcBef>
            </a:pPr>
            <a:endParaRPr lang="en-GB" sz="1100" b="0" u="none" dirty="0">
              <a:latin typeface="Arial" pitchFamily="-106" charset="0"/>
              <a:ea typeface="Arial" pitchFamily="-106" charset="0"/>
              <a:cs typeface="Arial" pitchFamily="-106" charset="0"/>
            </a:endParaRPr>
          </a:p>
          <a:p>
            <a:pPr marL="228600" indent="-228600">
              <a:spcBef>
                <a:spcPct val="0"/>
              </a:spcBef>
              <a:buFont typeface="+mj-lt"/>
              <a:buAutoNum type="arabicPeriod"/>
            </a:pPr>
            <a:r>
              <a:rPr lang="en-GB" sz="1100" dirty="0" err="1">
                <a:latin typeface="Arial" pitchFamily="-106" charset="0"/>
                <a:ea typeface="Arial" pitchFamily="-106" charset="0"/>
                <a:cs typeface="Arial" pitchFamily="-106" charset="0"/>
              </a:rPr>
              <a:t>Eliasson</a:t>
            </a:r>
            <a:r>
              <a:rPr lang="en-GB" sz="1100" dirty="0">
                <a:latin typeface="Arial" pitchFamily="-106" charset="0"/>
                <a:ea typeface="Arial" pitchFamily="-106" charset="0"/>
                <a:cs typeface="Arial" pitchFamily="-106" charset="0"/>
              </a:rPr>
              <a:t> B. Cigarette smoking and diabetes. </a:t>
            </a:r>
            <a:r>
              <a:rPr lang="en-GB" sz="1100" dirty="0" err="1">
                <a:latin typeface="Arial" pitchFamily="-106" charset="0"/>
                <a:ea typeface="Arial" pitchFamily="-106" charset="0"/>
                <a:cs typeface="Arial" pitchFamily="-106" charset="0"/>
              </a:rPr>
              <a:t>Prog</a:t>
            </a:r>
            <a:r>
              <a:rPr lang="en-GB" sz="1100" dirty="0">
                <a:latin typeface="Arial" pitchFamily="-106" charset="0"/>
                <a:ea typeface="Arial" pitchFamily="-106" charset="0"/>
                <a:cs typeface="Arial" pitchFamily="-106" charset="0"/>
              </a:rPr>
              <a:t> </a:t>
            </a:r>
            <a:r>
              <a:rPr lang="en-GB" sz="1100" dirty="0" err="1">
                <a:latin typeface="Arial" pitchFamily="-106" charset="0"/>
                <a:ea typeface="Arial" pitchFamily="-106" charset="0"/>
                <a:cs typeface="Arial" pitchFamily="-106" charset="0"/>
              </a:rPr>
              <a:t>Cardiovasc</a:t>
            </a:r>
            <a:r>
              <a:rPr lang="en-GB" sz="1100" dirty="0">
                <a:latin typeface="Arial" pitchFamily="-106" charset="0"/>
                <a:ea typeface="Arial" pitchFamily="-106" charset="0"/>
                <a:cs typeface="Arial" pitchFamily="-106" charset="0"/>
              </a:rPr>
              <a:t> Dis. 2003; 45(5):</a:t>
            </a:r>
            <a:r>
              <a:rPr lang="en-GB" sz="1100" dirty="0" smtClean="0">
                <a:latin typeface="Arial" pitchFamily="-106" charset="0"/>
                <a:ea typeface="Arial" pitchFamily="-106" charset="0"/>
                <a:cs typeface="Arial" pitchFamily="-106" charset="0"/>
              </a:rPr>
              <a:t>405–13</a:t>
            </a:r>
            <a:r>
              <a:rPr lang="en-GB" sz="1100" dirty="0">
                <a:latin typeface="Arial" pitchFamily="-106" charset="0"/>
                <a:ea typeface="Arial" pitchFamily="-106" charset="0"/>
                <a:cs typeface="Arial" pitchFamily="-106" charset="0"/>
              </a:rPr>
              <a:t>.</a:t>
            </a:r>
            <a:endParaRPr lang="id-ID" sz="1100" dirty="0">
              <a:latin typeface="Arial" pitchFamily="-106" charset="0"/>
              <a:ea typeface="Arial" pitchFamily="-106" charset="0"/>
              <a:cs typeface="Arial" pitchFamily="-106" charset="0"/>
            </a:endParaRPr>
          </a:p>
          <a:p>
            <a:pPr marL="228600" indent="-228600">
              <a:spcBef>
                <a:spcPct val="0"/>
              </a:spcBef>
              <a:buFont typeface="+mj-lt"/>
              <a:buAutoNum type="arabicPeriod"/>
            </a:pPr>
            <a:r>
              <a:rPr lang="en-GB" sz="1100" dirty="0" err="1">
                <a:latin typeface="Arial" pitchFamily="-106" charset="0"/>
                <a:ea typeface="Arial" pitchFamily="-106" charset="0"/>
                <a:cs typeface="Arial" pitchFamily="-106" charset="0"/>
              </a:rPr>
              <a:t>Tesfaye</a:t>
            </a:r>
            <a:r>
              <a:rPr lang="en-GB" sz="1100" dirty="0">
                <a:latin typeface="Arial" pitchFamily="-106" charset="0"/>
                <a:ea typeface="Arial" pitchFamily="-106" charset="0"/>
                <a:cs typeface="Arial" pitchFamily="-106" charset="0"/>
              </a:rPr>
              <a:t> S, </a:t>
            </a:r>
            <a:r>
              <a:rPr lang="en-GB" sz="1100" dirty="0" err="1">
                <a:latin typeface="Arial" pitchFamily="-106" charset="0"/>
                <a:ea typeface="Arial" pitchFamily="-106" charset="0"/>
                <a:cs typeface="Arial" pitchFamily="-106" charset="0"/>
              </a:rPr>
              <a:t>Chaturvedi</a:t>
            </a:r>
            <a:r>
              <a:rPr lang="en-GB" sz="1100" dirty="0">
                <a:latin typeface="Arial" pitchFamily="-106" charset="0"/>
                <a:ea typeface="Arial" pitchFamily="-106" charset="0"/>
                <a:cs typeface="Arial" pitchFamily="-106" charset="0"/>
              </a:rPr>
              <a:t> N, Eaton SE, Ward JD, Manes C, </a:t>
            </a:r>
            <a:r>
              <a:rPr lang="en-GB" sz="1100" dirty="0" err="1">
                <a:latin typeface="Arial" pitchFamily="-106" charset="0"/>
                <a:ea typeface="Arial" pitchFamily="-106" charset="0"/>
                <a:cs typeface="Arial" pitchFamily="-106" charset="0"/>
              </a:rPr>
              <a:t>Ionescu-Tirgoviste</a:t>
            </a:r>
            <a:r>
              <a:rPr lang="en-GB" sz="1100" dirty="0">
                <a:latin typeface="Arial" pitchFamily="-106" charset="0"/>
                <a:ea typeface="Arial" pitchFamily="-106" charset="0"/>
                <a:cs typeface="Arial" pitchFamily="-106" charset="0"/>
              </a:rPr>
              <a:t> C, et al. Vascular risk factors and diabetic neuropathy. N </a:t>
            </a:r>
            <a:r>
              <a:rPr lang="en-GB" sz="1100" dirty="0" err="1">
                <a:latin typeface="Arial" pitchFamily="-106" charset="0"/>
                <a:ea typeface="Arial" pitchFamily="-106" charset="0"/>
                <a:cs typeface="Arial" pitchFamily="-106" charset="0"/>
              </a:rPr>
              <a:t>Engl</a:t>
            </a:r>
            <a:r>
              <a:rPr lang="en-GB" sz="1100" dirty="0">
                <a:latin typeface="Arial" pitchFamily="-106" charset="0"/>
                <a:ea typeface="Arial" pitchFamily="-106" charset="0"/>
                <a:cs typeface="Arial" pitchFamily="-106" charset="0"/>
              </a:rPr>
              <a:t> J Med. 2005; 352(4):</a:t>
            </a:r>
            <a:r>
              <a:rPr lang="en-GB" sz="1100" dirty="0" smtClean="0">
                <a:latin typeface="Arial" pitchFamily="-106" charset="0"/>
                <a:ea typeface="Arial" pitchFamily="-106" charset="0"/>
                <a:cs typeface="Arial" pitchFamily="-106" charset="0"/>
              </a:rPr>
              <a:t>341–50</a:t>
            </a:r>
            <a:r>
              <a:rPr lang="en-GB" sz="1100" dirty="0">
                <a:latin typeface="Arial" pitchFamily="-106" charset="0"/>
                <a:ea typeface="Arial" pitchFamily="-106" charset="0"/>
                <a:cs typeface="Arial" pitchFamily="-106" charset="0"/>
              </a:rPr>
              <a:t>.</a:t>
            </a:r>
            <a:endParaRPr lang="id-ID" sz="1100" dirty="0">
              <a:latin typeface="Arial" pitchFamily="-106" charset="0"/>
              <a:ea typeface="Arial" pitchFamily="-106" charset="0"/>
              <a:cs typeface="Arial" pitchFamily="-106" charset="0"/>
            </a:endParaRPr>
          </a:p>
          <a:p>
            <a:pPr>
              <a:spcBef>
                <a:spcPct val="0"/>
              </a:spcBef>
            </a:pPr>
            <a:endParaRPr lang="en-GB" sz="1100" b="1" u="sng" dirty="0">
              <a:latin typeface="Arial" pitchFamily="-106" charset="0"/>
              <a:ea typeface="Arial" pitchFamily="-106" charset="0"/>
              <a:cs typeface="Arial" pitchFamily="-106"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pPr eaLnBrk="1" hangingPunct="1">
              <a:spcBef>
                <a:spcPct val="0"/>
              </a:spcBef>
            </a:pPr>
            <a:r>
              <a:rPr lang="en-US" sz="1100" b="1" i="0" dirty="0" smtClean="0">
                <a:latin typeface="Arial" pitchFamily="-106" charset="0"/>
                <a:ea typeface="Arial" pitchFamily="-106" charset="0"/>
                <a:cs typeface="Arial" pitchFamily="-106" charset="0"/>
              </a:rPr>
              <a:t>Notes:</a:t>
            </a:r>
          </a:p>
          <a:p>
            <a:pPr eaLnBrk="1" hangingPunct="1">
              <a:spcBef>
                <a:spcPct val="0"/>
              </a:spcBef>
            </a:pPr>
            <a:endParaRPr lang="en-US" sz="1100" i="0" dirty="0" smtClean="0">
              <a:latin typeface="Arial" pitchFamily="-106" charset="0"/>
              <a:ea typeface="Arial" pitchFamily="-106" charset="0"/>
              <a:cs typeface="Arial" pitchFamily="-106" charset="0"/>
            </a:endParaRPr>
          </a:p>
          <a:p>
            <a:pPr eaLnBrk="1" hangingPunct="1">
              <a:spcBef>
                <a:spcPct val="0"/>
              </a:spcBef>
            </a:pPr>
            <a:r>
              <a:rPr lang="en-US" sz="1100" i="0" dirty="0" smtClean="0">
                <a:latin typeface="Arial" pitchFamily="-106" charset="0"/>
                <a:ea typeface="Arial" pitchFamily="-106" charset="0"/>
                <a:cs typeface="Arial" pitchFamily="-106" charset="0"/>
              </a:rPr>
              <a:t>Smoking </a:t>
            </a:r>
            <a:r>
              <a:rPr lang="en-US" sz="1100" i="0" dirty="0">
                <a:latin typeface="Arial" pitchFamily="-106" charset="0"/>
                <a:ea typeface="Arial" pitchFamily="-106" charset="0"/>
                <a:cs typeface="Arial" pitchFamily="-106" charset="0"/>
              </a:rPr>
              <a:t>increases the risk for cardiovascular diseases (CVD) among </a:t>
            </a:r>
            <a:r>
              <a:rPr lang="en-US" sz="1100" i="0" dirty="0" smtClean="0">
                <a:latin typeface="Arial" pitchFamily="-106" charset="0"/>
                <a:ea typeface="Arial" pitchFamily="-106" charset="0"/>
                <a:cs typeface="Arial" pitchFamily="-106" charset="0"/>
              </a:rPr>
              <a:t>diabetes patients </a:t>
            </a:r>
            <a:r>
              <a:rPr lang="en-US" sz="1100" i="0" dirty="0">
                <a:latin typeface="Arial" pitchFamily="-106" charset="0"/>
                <a:ea typeface="Arial" pitchFamily="-106" charset="0"/>
                <a:cs typeface="Arial" pitchFamily="-106" charset="0"/>
              </a:rPr>
              <a:t>significantly. The effect of smoking on CVD among </a:t>
            </a:r>
            <a:r>
              <a:rPr lang="en-US" sz="1100" i="0" dirty="0" smtClean="0">
                <a:latin typeface="Arial" pitchFamily="-106" charset="0"/>
                <a:ea typeface="Arial" pitchFamily="-106" charset="0"/>
                <a:cs typeface="Arial" pitchFamily="-106" charset="0"/>
              </a:rPr>
              <a:t>diabetes patients is </a:t>
            </a:r>
            <a:r>
              <a:rPr lang="en-US" sz="1100" i="0" dirty="0">
                <a:latin typeface="Arial" pitchFamily="-106" charset="0"/>
                <a:ea typeface="Arial" pitchFamily="-106" charset="0"/>
                <a:cs typeface="Arial" pitchFamily="-106" charset="0"/>
              </a:rPr>
              <a:t>dose-dependent. </a:t>
            </a:r>
            <a:r>
              <a:rPr lang="en-US" sz="1100" i="0" dirty="0" smtClean="0">
                <a:latin typeface="Arial" pitchFamily="-106" charset="0"/>
                <a:ea typeface="Arial" pitchFamily="-106" charset="0"/>
                <a:cs typeface="Arial" pitchFamily="-106" charset="0"/>
              </a:rPr>
              <a:t>Diabetes patients who are smokers and quit </a:t>
            </a:r>
            <a:r>
              <a:rPr lang="en-US" sz="1100" i="0" dirty="0">
                <a:latin typeface="Arial" pitchFamily="-106" charset="0"/>
                <a:ea typeface="Arial" pitchFamily="-106" charset="0"/>
                <a:cs typeface="Arial" pitchFamily="-106" charset="0"/>
              </a:rPr>
              <a:t>have 20% higher risk (RR=1.21; 95% </a:t>
            </a:r>
            <a:r>
              <a:rPr lang="en-US" sz="1100" i="0" dirty="0" smtClean="0">
                <a:latin typeface="Arial" pitchFamily="-106" charset="0"/>
                <a:ea typeface="Arial" pitchFamily="-106" charset="0"/>
                <a:cs typeface="Arial" pitchFamily="-106" charset="0"/>
              </a:rPr>
              <a:t>CI = 0.97</a:t>
            </a:r>
            <a:r>
              <a:rPr lang="en-GB" sz="1100" dirty="0" smtClean="0">
                <a:latin typeface="Arial" pitchFamily="-106" charset="0"/>
                <a:ea typeface="Arial" pitchFamily="-106" charset="0"/>
                <a:cs typeface="Arial" pitchFamily="-106" charset="0"/>
              </a:rPr>
              <a:t>–</a:t>
            </a:r>
            <a:r>
              <a:rPr lang="en-US" sz="1100" i="0" dirty="0" smtClean="0">
                <a:latin typeface="Arial" pitchFamily="-106" charset="0"/>
                <a:ea typeface="Arial" pitchFamily="-106" charset="0"/>
                <a:cs typeface="Arial" pitchFamily="-106" charset="0"/>
              </a:rPr>
              <a:t>1.51</a:t>
            </a:r>
            <a:r>
              <a:rPr lang="en-US" sz="1100" i="0" dirty="0">
                <a:latin typeface="Arial" pitchFamily="-106" charset="0"/>
                <a:ea typeface="Arial" pitchFamily="-106" charset="0"/>
                <a:cs typeface="Arial" pitchFamily="-106" charset="0"/>
              </a:rPr>
              <a:t>) of developing CVD compared with never smokers, but this difference is not statistically significant. </a:t>
            </a:r>
            <a:r>
              <a:rPr lang="en-US" sz="1100" i="0" dirty="0" smtClean="0">
                <a:latin typeface="Arial" pitchFamily="-106" charset="0"/>
                <a:ea typeface="Arial" pitchFamily="-106" charset="0"/>
                <a:cs typeface="Arial" pitchFamily="-106" charset="0"/>
              </a:rPr>
              <a:t>Diabetes patients who are smokers and smoke 1</a:t>
            </a:r>
            <a:r>
              <a:rPr lang="en-GB" sz="1100" dirty="0" smtClean="0">
                <a:latin typeface="Arial" pitchFamily="-106" charset="0"/>
                <a:ea typeface="Arial" pitchFamily="-106" charset="0"/>
                <a:cs typeface="Arial" pitchFamily="-106" charset="0"/>
              </a:rPr>
              <a:t>–</a:t>
            </a:r>
            <a:r>
              <a:rPr lang="en-US" sz="1100" i="0" dirty="0" smtClean="0">
                <a:latin typeface="Arial" pitchFamily="-106" charset="0"/>
                <a:ea typeface="Arial" pitchFamily="-106" charset="0"/>
                <a:cs typeface="Arial" pitchFamily="-106" charset="0"/>
              </a:rPr>
              <a:t>14 </a:t>
            </a:r>
            <a:r>
              <a:rPr lang="en-US" sz="1100" i="0" dirty="0">
                <a:latin typeface="Arial" pitchFamily="-106" charset="0"/>
                <a:ea typeface="Arial" pitchFamily="-106" charset="0"/>
                <a:cs typeface="Arial" pitchFamily="-106" charset="0"/>
              </a:rPr>
              <a:t>cigarettes per day </a:t>
            </a:r>
            <a:r>
              <a:rPr lang="en-US" sz="1100" i="0" dirty="0" smtClean="0">
                <a:latin typeface="Arial" pitchFamily="-106" charset="0"/>
                <a:ea typeface="Arial" pitchFamily="-106" charset="0"/>
                <a:cs typeface="Arial" pitchFamily="-106" charset="0"/>
              </a:rPr>
              <a:t>have </a:t>
            </a:r>
            <a:r>
              <a:rPr lang="en-US" sz="1100" i="0" dirty="0">
                <a:latin typeface="Arial" pitchFamily="-106" charset="0"/>
                <a:ea typeface="Arial" pitchFamily="-106" charset="0"/>
                <a:cs typeface="Arial" pitchFamily="-106" charset="0"/>
              </a:rPr>
              <a:t>RR of 1.66 (95% CI 1.10 – 2.52), and the RR for those who smoke 15 or more cigarettes per day is 2.68 (</a:t>
            </a:r>
            <a:r>
              <a:rPr lang="en-US" sz="1100" i="0" dirty="0" smtClean="0">
                <a:latin typeface="Arial" pitchFamily="-106" charset="0"/>
                <a:ea typeface="Arial" pitchFamily="-106" charset="0"/>
                <a:cs typeface="Arial" pitchFamily="-106" charset="0"/>
              </a:rPr>
              <a:t>95%CI = 2.07</a:t>
            </a:r>
            <a:r>
              <a:rPr lang="en-GB" sz="1100" dirty="0" smtClean="0">
                <a:latin typeface="Arial" pitchFamily="-106" charset="0"/>
                <a:ea typeface="Arial" pitchFamily="-106" charset="0"/>
                <a:cs typeface="Arial" pitchFamily="-106" charset="0"/>
              </a:rPr>
              <a:t>–</a:t>
            </a:r>
            <a:r>
              <a:rPr lang="en-US" sz="1100" i="0" dirty="0" smtClean="0">
                <a:latin typeface="Arial" pitchFamily="-106" charset="0"/>
                <a:ea typeface="Arial" pitchFamily="-106" charset="0"/>
                <a:cs typeface="Arial" pitchFamily="-106" charset="0"/>
              </a:rPr>
              <a:t>3.48</a:t>
            </a:r>
            <a:r>
              <a:rPr lang="en-US" sz="1100" i="0" dirty="0">
                <a:latin typeface="Arial" pitchFamily="-106" charset="0"/>
                <a:ea typeface="Arial" pitchFamily="-106" charset="0"/>
                <a:cs typeface="Arial" pitchFamily="-106" charset="0"/>
              </a:rPr>
              <a:t>). The combined CVD risk of both smoking and diabetes is nearly 14 times higher than the risk of either smoking or diabetes alone. </a:t>
            </a:r>
          </a:p>
          <a:p>
            <a:pPr eaLnBrk="1" hangingPunct="1">
              <a:spcBef>
                <a:spcPct val="0"/>
              </a:spcBef>
            </a:pPr>
            <a:endParaRPr lang="en-GB" sz="1100" i="0" dirty="0">
              <a:latin typeface="Arial" pitchFamily="-106" charset="0"/>
              <a:ea typeface="Arial" pitchFamily="-106" charset="0"/>
              <a:cs typeface="Arial" pitchFamily="-106" charset="0"/>
            </a:endParaRPr>
          </a:p>
          <a:p>
            <a:pPr eaLnBrk="1" hangingPunct="1">
              <a:spcBef>
                <a:spcPct val="0"/>
              </a:spcBef>
            </a:pPr>
            <a:r>
              <a:rPr lang="en-GB" sz="1100" b="1" i="0" u="sng" dirty="0">
                <a:latin typeface="Arial" pitchFamily="-106" charset="0"/>
                <a:ea typeface="Arial" pitchFamily="-106" charset="0"/>
                <a:cs typeface="Arial" pitchFamily="-106" charset="0"/>
              </a:rPr>
              <a:t>Reference:</a:t>
            </a:r>
            <a:endParaRPr lang="en-GB" sz="1100" i="0" dirty="0">
              <a:latin typeface="Arial" pitchFamily="-106" charset="0"/>
              <a:ea typeface="Arial" pitchFamily="-106" charset="0"/>
              <a:cs typeface="Arial" pitchFamily="-106" charset="0"/>
            </a:endParaRPr>
          </a:p>
          <a:p>
            <a:pPr eaLnBrk="1" hangingPunct="1">
              <a:spcBef>
                <a:spcPct val="0"/>
              </a:spcBef>
            </a:pPr>
            <a:endParaRPr lang="en-US" sz="1100" i="0" dirty="0" smtClean="0">
              <a:latin typeface="Arial" pitchFamily="-106" charset="0"/>
              <a:ea typeface="Arial" pitchFamily="-106" charset="0"/>
              <a:cs typeface="Arial" pitchFamily="-106" charset="0"/>
            </a:endParaRPr>
          </a:p>
          <a:p>
            <a:pPr eaLnBrk="1" hangingPunct="1">
              <a:spcBef>
                <a:spcPct val="0"/>
              </a:spcBef>
            </a:pPr>
            <a:r>
              <a:rPr lang="en-US" sz="1100" i="0" dirty="0" smtClean="0">
                <a:latin typeface="Arial" pitchFamily="-106" charset="0"/>
                <a:ea typeface="Arial" pitchFamily="-106" charset="0"/>
                <a:cs typeface="Arial" pitchFamily="-106" charset="0"/>
              </a:rPr>
              <a:t>Al-</a:t>
            </a:r>
            <a:r>
              <a:rPr lang="en-US" sz="1100" i="0" dirty="0" err="1" smtClean="0">
                <a:latin typeface="Arial" pitchFamily="-106" charset="0"/>
                <a:ea typeface="Arial" pitchFamily="-106" charset="0"/>
                <a:cs typeface="Arial" pitchFamily="-106" charset="0"/>
              </a:rPr>
              <a:t>Delaimy</a:t>
            </a:r>
            <a:r>
              <a:rPr lang="en-US" sz="1100" i="0" dirty="0" smtClean="0">
                <a:latin typeface="Arial" pitchFamily="-106" charset="0"/>
                <a:ea typeface="Arial" pitchFamily="-106" charset="0"/>
                <a:cs typeface="Arial" pitchFamily="-106" charset="0"/>
              </a:rPr>
              <a:t> </a:t>
            </a:r>
            <a:r>
              <a:rPr lang="en-US" sz="1100" i="0" dirty="0">
                <a:latin typeface="Arial" pitchFamily="-106" charset="0"/>
                <a:ea typeface="Arial" pitchFamily="-106" charset="0"/>
                <a:cs typeface="Arial" pitchFamily="-106" charset="0"/>
              </a:rPr>
              <a:t>WK, Manson JE, Solomon CG, </a:t>
            </a:r>
            <a:r>
              <a:rPr lang="en-US" sz="1100" i="0" dirty="0" err="1">
                <a:latin typeface="Arial" pitchFamily="-106" charset="0"/>
                <a:ea typeface="Arial" pitchFamily="-106" charset="0"/>
                <a:cs typeface="Arial" pitchFamily="-106" charset="0"/>
              </a:rPr>
              <a:t>Kawachi</a:t>
            </a:r>
            <a:r>
              <a:rPr lang="en-US" sz="1100" i="0" dirty="0">
                <a:latin typeface="Arial" pitchFamily="-106" charset="0"/>
                <a:ea typeface="Arial" pitchFamily="-106" charset="0"/>
                <a:cs typeface="Arial" pitchFamily="-106" charset="0"/>
              </a:rPr>
              <a:t> I, </a:t>
            </a:r>
            <a:r>
              <a:rPr lang="en-US" sz="1100" i="0" dirty="0" err="1">
                <a:latin typeface="Arial" pitchFamily="-106" charset="0"/>
                <a:ea typeface="Arial" pitchFamily="-106" charset="0"/>
                <a:cs typeface="Arial" pitchFamily="-106" charset="0"/>
              </a:rPr>
              <a:t>Stampfer</a:t>
            </a:r>
            <a:r>
              <a:rPr lang="en-US" sz="1100" i="0" dirty="0">
                <a:latin typeface="Arial" pitchFamily="-106" charset="0"/>
                <a:ea typeface="Arial" pitchFamily="-106" charset="0"/>
                <a:cs typeface="Arial" pitchFamily="-106" charset="0"/>
              </a:rPr>
              <a:t> MJ, Willett WC, et al. Smoking and risk of coronary heart disease among women with type 2 diabetes mellitus. Arch Intern Med. 2002</a:t>
            </a:r>
            <a:r>
              <a:rPr lang="en-US" sz="1100" i="0" dirty="0" smtClean="0">
                <a:latin typeface="Arial" pitchFamily="-106" charset="0"/>
                <a:ea typeface="Arial" pitchFamily="-106" charset="0"/>
                <a:cs typeface="Arial" pitchFamily="-106" charset="0"/>
              </a:rPr>
              <a:t>; 162(3</a:t>
            </a:r>
            <a:r>
              <a:rPr lang="en-US" sz="1100" i="0" dirty="0">
                <a:latin typeface="Arial" pitchFamily="-106" charset="0"/>
                <a:ea typeface="Arial" pitchFamily="-106" charset="0"/>
                <a:cs typeface="Arial" pitchFamily="-106" charset="0"/>
              </a:rPr>
              <a:t>):</a:t>
            </a:r>
            <a:r>
              <a:rPr lang="en-US" sz="1100" i="0" dirty="0" smtClean="0">
                <a:latin typeface="Arial" pitchFamily="-106" charset="0"/>
                <a:ea typeface="Arial" pitchFamily="-106" charset="0"/>
                <a:cs typeface="Arial" pitchFamily="-106" charset="0"/>
              </a:rPr>
              <a:t>273</a:t>
            </a:r>
            <a:r>
              <a:rPr lang="en-GB" sz="1100" dirty="0" smtClean="0">
                <a:latin typeface="Arial" pitchFamily="-106" charset="0"/>
                <a:ea typeface="Arial" pitchFamily="-106" charset="0"/>
                <a:cs typeface="Arial" pitchFamily="-106" charset="0"/>
              </a:rPr>
              <a:t>–</a:t>
            </a:r>
            <a:r>
              <a:rPr lang="en-US" sz="1100" i="0" dirty="0" smtClean="0">
                <a:latin typeface="Arial" pitchFamily="-106" charset="0"/>
                <a:ea typeface="Arial" pitchFamily="-106" charset="0"/>
                <a:cs typeface="Arial" pitchFamily="-106" charset="0"/>
              </a:rPr>
              <a:t>9</a:t>
            </a:r>
            <a:r>
              <a:rPr lang="en-US" sz="1100" i="0" dirty="0">
                <a:latin typeface="Arial" pitchFamily="-106" charset="0"/>
                <a:ea typeface="Arial" pitchFamily="-106" charset="0"/>
                <a:cs typeface="Arial" pitchFamily="-106" charset="0"/>
              </a:rPr>
              <a:t>.</a:t>
            </a:r>
            <a:endParaRPr lang="id-ID" sz="1100" i="0" dirty="0">
              <a:latin typeface="Arial" pitchFamily="-106" charset="0"/>
              <a:ea typeface="Arial" pitchFamily="-106" charset="0"/>
              <a:cs typeface="Arial" pitchFamily="-106" charset="0"/>
            </a:endParaRPr>
          </a:p>
          <a:p>
            <a:pPr eaLnBrk="1" hangingPunct="1">
              <a:spcBef>
                <a:spcPct val="0"/>
              </a:spcBef>
            </a:pPr>
            <a:endParaRPr lang="en-GB" sz="1100" b="1" i="0" u="sng" dirty="0">
              <a:latin typeface="Arial" pitchFamily="-106" charset="0"/>
              <a:ea typeface="Arial" pitchFamily="-106" charset="0"/>
              <a:cs typeface="Arial" pitchFamily="-106" charset="0"/>
            </a:endParaRPr>
          </a:p>
          <a:p>
            <a:pPr eaLnBrk="1" hangingPunct="1">
              <a:spcBef>
                <a:spcPct val="0"/>
              </a:spcBef>
            </a:pPr>
            <a:endParaRPr lang="en-GB" sz="1100" i="0" dirty="0">
              <a:latin typeface="Arial" pitchFamily="-106" charset="0"/>
              <a:ea typeface="Arial" pitchFamily="-106" charset="0"/>
              <a:cs typeface="Arial" pitchFamily="-106"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a:lstStyle/>
          <a:p>
            <a:pPr>
              <a:lnSpc>
                <a:spcPct val="80000"/>
              </a:lnSpc>
            </a:pPr>
            <a:r>
              <a:rPr lang="en-US" sz="1100" b="1" dirty="0"/>
              <a:t>Notes:</a:t>
            </a:r>
            <a:endParaRPr lang="en-US" sz="1100" dirty="0"/>
          </a:p>
          <a:p>
            <a:pPr>
              <a:lnSpc>
                <a:spcPct val="80000"/>
              </a:lnSpc>
            </a:pPr>
            <a:endParaRPr lang="en-US" sz="1100" b="1" dirty="0">
              <a:ea typeface="Arial" pitchFamily="-106" charset="0"/>
              <a:cs typeface="Arial" pitchFamily="-106" charset="0"/>
            </a:endParaRPr>
          </a:p>
          <a:p>
            <a:pPr>
              <a:spcBef>
                <a:spcPct val="0"/>
              </a:spcBef>
            </a:pPr>
            <a:r>
              <a:rPr lang="en-GB" sz="1100" dirty="0">
                <a:latin typeface="Arial" pitchFamily="-106" charset="0"/>
                <a:ea typeface="Arial" pitchFamily="-106" charset="0"/>
                <a:cs typeface="Arial" pitchFamily="-106" charset="0"/>
              </a:rPr>
              <a:t>Among men with no history of cardiovascular disease, HbA1c and smoking were predictors of stroke. </a:t>
            </a:r>
            <a:r>
              <a:rPr lang="en-US" sz="1100" dirty="0">
                <a:latin typeface="Arial" pitchFamily="-106" charset="0"/>
                <a:ea typeface="Arial" pitchFamily="-106" charset="0"/>
                <a:cs typeface="Arial" pitchFamily="-106" charset="0"/>
              </a:rPr>
              <a:t>The Hazard Ratio of smoking for first stroke among diabetes patients is 2.29 (95% CI = 1.36–3.87) among men, and 1.18 (95% CI = 0.47–2.94) among women.</a:t>
            </a:r>
          </a:p>
          <a:p>
            <a:pPr>
              <a:spcBef>
                <a:spcPct val="0"/>
              </a:spcBef>
            </a:pPr>
            <a:endParaRPr lang="en-GB" sz="1100" dirty="0">
              <a:latin typeface="Arial" pitchFamily="-106" charset="0"/>
              <a:ea typeface="Arial" pitchFamily="-106" charset="0"/>
              <a:cs typeface="Arial" pitchFamily="-106" charset="0"/>
            </a:endParaRPr>
          </a:p>
          <a:p>
            <a:pPr>
              <a:spcBef>
                <a:spcPct val="0"/>
              </a:spcBef>
            </a:pPr>
            <a:r>
              <a:rPr lang="en-GB" sz="1100" dirty="0">
                <a:latin typeface="Arial" pitchFamily="-106" charset="0"/>
                <a:ea typeface="Arial" pitchFamily="-106" charset="0"/>
                <a:cs typeface="Arial" pitchFamily="-106" charset="0"/>
              </a:rPr>
              <a:t>Among patients with a history of cardiovascular diseases, the risk factors were, in men, therapy with insulin plus oral agents, treated high total cholesterol, and low HDL cholesterol, whereas in women </a:t>
            </a:r>
            <a:r>
              <a:rPr lang="en-GB" sz="1100" dirty="0" err="1">
                <a:latin typeface="Arial" pitchFamily="-106" charset="0"/>
                <a:ea typeface="Arial" pitchFamily="-106" charset="0"/>
                <a:cs typeface="Arial" pitchFamily="-106" charset="0"/>
              </a:rPr>
              <a:t>microvascular</a:t>
            </a:r>
            <a:r>
              <a:rPr lang="en-GB" sz="1100" dirty="0">
                <a:latin typeface="Arial" pitchFamily="-106" charset="0"/>
                <a:ea typeface="Arial" pitchFamily="-106" charset="0"/>
                <a:cs typeface="Arial" pitchFamily="-106" charset="0"/>
              </a:rPr>
              <a:t> complications were a risk factor. Previous stroke was a strong predictor of stroke in men (Hazard Ratio of 2.83, 95% CI = 1.58–5.07)  and women (HR of 3.12, 95% CI = 1.75–5.57) . This confirms that vascular defects tends to worsen and that relapses occur independently of other factors.</a:t>
            </a:r>
          </a:p>
          <a:p>
            <a:pPr>
              <a:spcBef>
                <a:spcPct val="0"/>
              </a:spcBef>
            </a:pPr>
            <a:endParaRPr lang="en-GB" sz="1100" dirty="0">
              <a:latin typeface="Arial" pitchFamily="-106" charset="0"/>
              <a:ea typeface="Arial" pitchFamily="-106" charset="0"/>
              <a:cs typeface="Arial" pitchFamily="-106" charset="0"/>
            </a:endParaRPr>
          </a:p>
          <a:p>
            <a:pPr>
              <a:spcBef>
                <a:spcPct val="0"/>
              </a:spcBef>
            </a:pPr>
            <a:r>
              <a:rPr lang="en-GB" sz="1100" b="1" u="sng" dirty="0">
                <a:latin typeface="Arial" pitchFamily="-106" charset="0"/>
                <a:ea typeface="Arial" pitchFamily="-106" charset="0"/>
                <a:cs typeface="Arial" pitchFamily="-106" charset="0"/>
              </a:rPr>
              <a:t>Reference:</a:t>
            </a:r>
            <a:endParaRPr lang="en-GB" sz="1100" dirty="0">
              <a:latin typeface="Arial" pitchFamily="-106" charset="0"/>
              <a:ea typeface="Arial" pitchFamily="-106" charset="0"/>
              <a:cs typeface="Arial" pitchFamily="-106" charset="0"/>
            </a:endParaRPr>
          </a:p>
          <a:p>
            <a:pPr>
              <a:spcBef>
                <a:spcPct val="0"/>
              </a:spcBef>
            </a:pPr>
            <a:endParaRPr lang="en-GB" sz="1100" dirty="0" smtClean="0">
              <a:latin typeface="Arial" pitchFamily="-106" charset="0"/>
              <a:ea typeface="Arial" pitchFamily="-106" charset="0"/>
              <a:cs typeface="Arial" pitchFamily="-106" charset="0"/>
            </a:endParaRPr>
          </a:p>
          <a:p>
            <a:pPr marL="228600" indent="-228600">
              <a:spcBef>
                <a:spcPct val="0"/>
              </a:spcBef>
              <a:buFont typeface="+mj-lt"/>
              <a:buAutoNum type="arabicPeriod"/>
            </a:pPr>
            <a:r>
              <a:rPr lang="en-GB" sz="1100" dirty="0" err="1" smtClean="0">
                <a:latin typeface="Arial" pitchFamily="-106" charset="0"/>
                <a:ea typeface="Arial" pitchFamily="-106" charset="0"/>
                <a:cs typeface="Arial" pitchFamily="-106" charset="0"/>
              </a:rPr>
              <a:t>Giorda</a:t>
            </a:r>
            <a:r>
              <a:rPr lang="en-GB" sz="1100" dirty="0" smtClean="0">
                <a:latin typeface="Arial" pitchFamily="-106" charset="0"/>
                <a:ea typeface="Arial" pitchFamily="-106" charset="0"/>
                <a:cs typeface="Arial" pitchFamily="-106" charset="0"/>
              </a:rPr>
              <a:t> </a:t>
            </a:r>
            <a:r>
              <a:rPr lang="en-GB" sz="1100" dirty="0">
                <a:latin typeface="Arial" pitchFamily="-106" charset="0"/>
                <a:ea typeface="Arial" pitchFamily="-106" charset="0"/>
                <a:cs typeface="Arial" pitchFamily="-106" charset="0"/>
              </a:rPr>
              <a:t>CB, </a:t>
            </a:r>
            <a:r>
              <a:rPr lang="en-GB" sz="1100" dirty="0" err="1">
                <a:latin typeface="Arial" pitchFamily="-106" charset="0"/>
                <a:ea typeface="Arial" pitchFamily="-106" charset="0"/>
                <a:cs typeface="Arial" pitchFamily="-106" charset="0"/>
              </a:rPr>
              <a:t>Avogaro</a:t>
            </a:r>
            <a:r>
              <a:rPr lang="en-GB" sz="1100" dirty="0">
                <a:latin typeface="Arial" pitchFamily="-106" charset="0"/>
                <a:ea typeface="Arial" pitchFamily="-106" charset="0"/>
                <a:cs typeface="Arial" pitchFamily="-106" charset="0"/>
              </a:rPr>
              <a:t> A, </a:t>
            </a:r>
            <a:r>
              <a:rPr lang="en-GB" sz="1100" dirty="0" err="1">
                <a:latin typeface="Arial" pitchFamily="-106" charset="0"/>
                <a:ea typeface="Arial" pitchFamily="-106" charset="0"/>
                <a:cs typeface="Arial" pitchFamily="-106" charset="0"/>
              </a:rPr>
              <a:t>Maggini</a:t>
            </a:r>
            <a:r>
              <a:rPr lang="en-GB" sz="1100" dirty="0">
                <a:latin typeface="Arial" pitchFamily="-106" charset="0"/>
                <a:ea typeface="Arial" pitchFamily="-106" charset="0"/>
                <a:cs typeface="Arial" pitchFamily="-106" charset="0"/>
              </a:rPr>
              <a:t> M, Lombardo F, </a:t>
            </a:r>
            <a:r>
              <a:rPr lang="en-GB" sz="1100" dirty="0" err="1">
                <a:latin typeface="Arial" pitchFamily="-106" charset="0"/>
                <a:ea typeface="Arial" pitchFamily="-106" charset="0"/>
                <a:cs typeface="Arial" pitchFamily="-106" charset="0"/>
              </a:rPr>
              <a:t>Mannucci</a:t>
            </a:r>
            <a:r>
              <a:rPr lang="en-GB" sz="1100" dirty="0">
                <a:latin typeface="Arial" pitchFamily="-106" charset="0"/>
                <a:ea typeface="Arial" pitchFamily="-106" charset="0"/>
                <a:cs typeface="Arial" pitchFamily="-106" charset="0"/>
              </a:rPr>
              <a:t> E, </a:t>
            </a:r>
            <a:r>
              <a:rPr lang="en-GB" sz="1100" dirty="0" err="1">
                <a:latin typeface="Arial" pitchFamily="-106" charset="0"/>
                <a:ea typeface="Arial" pitchFamily="-106" charset="0"/>
                <a:cs typeface="Arial" pitchFamily="-106" charset="0"/>
              </a:rPr>
              <a:t>Turco</a:t>
            </a:r>
            <a:r>
              <a:rPr lang="en-GB" sz="1100" dirty="0">
                <a:latin typeface="Arial" pitchFamily="-106" charset="0"/>
                <a:ea typeface="Arial" pitchFamily="-106" charset="0"/>
                <a:cs typeface="Arial" pitchFamily="-106" charset="0"/>
              </a:rPr>
              <a:t> S, et al. Incidence and risk factors for stroke in type 2 diabetic patients: the DAI study. Stroke. 2007; 38(4):</a:t>
            </a:r>
            <a:r>
              <a:rPr lang="en-GB" sz="1100" dirty="0" smtClean="0">
                <a:latin typeface="Arial" pitchFamily="-106" charset="0"/>
                <a:ea typeface="Arial" pitchFamily="-106" charset="0"/>
                <a:cs typeface="Arial" pitchFamily="-106" charset="0"/>
              </a:rPr>
              <a:t>1154–60</a:t>
            </a:r>
            <a:r>
              <a:rPr lang="en-GB" sz="1100" dirty="0">
                <a:latin typeface="Arial" pitchFamily="-106" charset="0"/>
                <a:ea typeface="Arial" pitchFamily="-106" charset="0"/>
                <a:cs typeface="Arial" pitchFamily="-106" charset="0"/>
              </a:rPr>
              <a:t>.</a:t>
            </a:r>
            <a:endParaRPr lang="en-GB" sz="1100" b="1" u="sng" dirty="0">
              <a:latin typeface="Arial" pitchFamily="-106" charset="0"/>
              <a:ea typeface="Arial" pitchFamily="-106" charset="0"/>
              <a:cs typeface="Arial" pitchFamily="-106"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a:lnSpc>
                <a:spcPct val="90000"/>
              </a:lnSpc>
            </a:pPr>
            <a:r>
              <a:rPr lang="en-US" sz="1000" b="1" dirty="0"/>
              <a:t>Notes:</a:t>
            </a:r>
            <a:endParaRPr lang="en-US" sz="1000" dirty="0"/>
          </a:p>
          <a:p>
            <a:pPr>
              <a:lnSpc>
                <a:spcPct val="90000"/>
              </a:lnSpc>
            </a:pPr>
            <a:r>
              <a:rPr lang="en-GB" sz="1000" dirty="0"/>
              <a:t> </a:t>
            </a:r>
            <a:endParaRPr lang="en-US" sz="1000" dirty="0"/>
          </a:p>
          <a:p>
            <a:pPr>
              <a:lnSpc>
                <a:spcPct val="90000"/>
              </a:lnSpc>
            </a:pPr>
            <a:r>
              <a:rPr lang="en-US" sz="1000" dirty="0"/>
              <a:t>Among 444 male diabetes patients </a:t>
            </a:r>
            <a:r>
              <a:rPr lang="en-US" sz="1000" dirty="0" smtClean="0"/>
              <a:t>interviewed </a:t>
            </a:r>
            <a:r>
              <a:rPr lang="en-US" sz="1000" dirty="0"/>
              <a:t>from three public sector hospitals in Trivandrum district, Kerala, 22.5% were current smokers and 59.6% were ever users. Eighty-two percent of the cigarette smokers, 77% of </a:t>
            </a:r>
            <a:r>
              <a:rPr lang="en-US" sz="1000" dirty="0" err="1" smtClean="0"/>
              <a:t>beedie</a:t>
            </a:r>
            <a:r>
              <a:rPr lang="en-US" sz="1000" dirty="0" smtClean="0"/>
              <a:t> smokers, </a:t>
            </a:r>
            <a:r>
              <a:rPr lang="en-US" sz="1000" dirty="0"/>
              <a:t>and 100% of those who smoked both cigarettes and </a:t>
            </a:r>
            <a:r>
              <a:rPr lang="en-US" sz="1000" dirty="0" err="1" smtClean="0"/>
              <a:t>beedies</a:t>
            </a:r>
            <a:r>
              <a:rPr lang="en-US" sz="1000" dirty="0" smtClean="0"/>
              <a:t> were </a:t>
            </a:r>
            <a:r>
              <a:rPr lang="en-US" sz="1000" dirty="0"/>
              <a:t>daily smokers. The mean number of cigarettes smoked daily was 4.3 and </a:t>
            </a:r>
            <a:r>
              <a:rPr lang="en-US" sz="1000" dirty="0" smtClean="0"/>
              <a:t>of </a:t>
            </a:r>
            <a:r>
              <a:rPr lang="en-US" sz="1000" dirty="0" err="1" smtClean="0"/>
              <a:t>beedies</a:t>
            </a:r>
            <a:r>
              <a:rPr lang="en-US" sz="1000" dirty="0" smtClean="0"/>
              <a:t> was </a:t>
            </a:r>
            <a:r>
              <a:rPr lang="en-US" sz="1000" dirty="0"/>
              <a:t>4.6. </a:t>
            </a:r>
          </a:p>
          <a:p>
            <a:pPr>
              <a:lnSpc>
                <a:spcPct val="90000"/>
              </a:lnSpc>
            </a:pPr>
            <a:r>
              <a:rPr lang="en-US" sz="1000" dirty="0"/>
              <a:t> </a:t>
            </a:r>
          </a:p>
          <a:p>
            <a:pPr>
              <a:lnSpc>
                <a:spcPct val="90000"/>
              </a:lnSpc>
            </a:pPr>
            <a:r>
              <a:rPr lang="en-US" sz="1000" dirty="0"/>
              <a:t>The authors examined how diagnosis of diabetes affected their tobacco use. Among ever users, following diagnosis, 45% had quit completely while 55% continued using tobacco. 27% of the cigarette smokers and 31% of the cigarette and </a:t>
            </a:r>
            <a:r>
              <a:rPr lang="en-US" sz="1000" dirty="0" err="1" smtClean="0"/>
              <a:t>beedie</a:t>
            </a:r>
            <a:r>
              <a:rPr lang="en-US" sz="1000" dirty="0" smtClean="0"/>
              <a:t> smokers </a:t>
            </a:r>
            <a:r>
              <a:rPr lang="en-US" sz="1000" dirty="0"/>
              <a:t>reduced their consumption by &gt;75% while 30% of the </a:t>
            </a:r>
            <a:r>
              <a:rPr lang="en-US" sz="1000" dirty="0" err="1" smtClean="0"/>
              <a:t>beedie</a:t>
            </a:r>
            <a:r>
              <a:rPr lang="en-US" sz="1000" dirty="0" smtClean="0"/>
              <a:t> smokers </a:t>
            </a:r>
            <a:r>
              <a:rPr lang="en-US" sz="1000" dirty="0"/>
              <a:t>reduced their consumption by 50%. Prior to the diagnosis of diabetes, the mean number of </a:t>
            </a:r>
            <a:r>
              <a:rPr lang="en-US" sz="1000" dirty="0" smtClean="0"/>
              <a:t>cigarettes </a:t>
            </a:r>
            <a:r>
              <a:rPr lang="en-US" sz="1000" dirty="0"/>
              <a:t>and </a:t>
            </a:r>
            <a:r>
              <a:rPr lang="en-US" sz="1000" dirty="0" err="1" smtClean="0"/>
              <a:t>beedies</a:t>
            </a:r>
            <a:r>
              <a:rPr lang="en-US" sz="1000" dirty="0" smtClean="0"/>
              <a:t> smoked </a:t>
            </a:r>
            <a:r>
              <a:rPr lang="en-US" sz="1000" dirty="0"/>
              <a:t>daily was 14.8 and 15.0, respectively. After the diagnosis, the mean number of cigarettes and </a:t>
            </a:r>
            <a:r>
              <a:rPr lang="en-US" sz="1000" dirty="0" err="1" smtClean="0"/>
              <a:t>beedies</a:t>
            </a:r>
            <a:r>
              <a:rPr lang="en-US" sz="1000" dirty="0" smtClean="0"/>
              <a:t> smoked </a:t>
            </a:r>
            <a:r>
              <a:rPr lang="en-US" sz="1000" dirty="0"/>
              <a:t>daily reduced to 4.3 and 4.6, respectively. The major reason cited for quitting was that smoking was deemed bad </a:t>
            </a:r>
            <a:r>
              <a:rPr lang="en-US" sz="1000" dirty="0" smtClean="0"/>
              <a:t>“</a:t>
            </a:r>
            <a:r>
              <a:rPr lang="en-US" altLang="ja-JP" sz="1000" dirty="0" smtClean="0"/>
              <a:t>when ill” </a:t>
            </a:r>
            <a:r>
              <a:rPr lang="en-US" altLang="ja-JP" sz="1000" dirty="0"/>
              <a:t>(65%) and chewing was bad when ill (50%). On a follow-up question about a possible link between tobacco use and complications related to diabetes, only 21% of the smokers who quit and 25% of the chewers who quit reported they quit because they thought smoking/chewing might aggravate their diabetes. Quitting was for general health reasons—not to prevent diabetes complications. Many quitters cited economic hardship as the reason they stopped smoking. </a:t>
            </a:r>
          </a:p>
          <a:p>
            <a:pPr>
              <a:lnSpc>
                <a:spcPct val="90000"/>
              </a:lnSpc>
            </a:pPr>
            <a:r>
              <a:rPr lang="en-US" sz="1000" dirty="0"/>
              <a:t> </a:t>
            </a:r>
          </a:p>
          <a:p>
            <a:pPr>
              <a:lnSpc>
                <a:spcPct val="90000"/>
              </a:lnSpc>
            </a:pPr>
            <a:r>
              <a:rPr lang="en-US" sz="1000" b="1" dirty="0"/>
              <a:t>Reference:</a:t>
            </a:r>
            <a:endParaRPr lang="en-US" sz="1000" dirty="0"/>
          </a:p>
          <a:p>
            <a:pPr>
              <a:lnSpc>
                <a:spcPct val="90000"/>
              </a:lnSpc>
            </a:pPr>
            <a:r>
              <a:rPr lang="en-US" sz="1000" b="1" dirty="0"/>
              <a:t> </a:t>
            </a:r>
            <a:endParaRPr lang="en-US" sz="1000" dirty="0"/>
          </a:p>
          <a:p>
            <a:pPr marL="228600" indent="-228600">
              <a:lnSpc>
                <a:spcPct val="90000"/>
              </a:lnSpc>
              <a:buFont typeface="+mj-lt"/>
              <a:buAutoNum type="arabicPeriod"/>
            </a:pPr>
            <a:r>
              <a:rPr lang="en-US" sz="1000" dirty="0" err="1"/>
              <a:t>Thresia</a:t>
            </a:r>
            <a:r>
              <a:rPr lang="en-US" sz="1000" dirty="0"/>
              <a:t> CU, </a:t>
            </a:r>
            <a:r>
              <a:rPr lang="en-US" sz="1000" dirty="0" err="1"/>
              <a:t>Thankappan</a:t>
            </a:r>
            <a:r>
              <a:rPr lang="en-US" sz="1000" dirty="0"/>
              <a:t> KR, </a:t>
            </a:r>
            <a:r>
              <a:rPr lang="en-US" sz="1000" dirty="0" err="1"/>
              <a:t>Nichter</a:t>
            </a:r>
            <a:r>
              <a:rPr lang="en-US" sz="1000" dirty="0"/>
              <a:t> M. Smoking cessation and diabetes control in Kerala, India: an urgent need for health education. </a:t>
            </a:r>
            <a:r>
              <a:rPr lang="en-GB" sz="1000" dirty="0"/>
              <a:t>Health </a:t>
            </a:r>
            <a:r>
              <a:rPr lang="en-GB" sz="1000" dirty="0" err="1"/>
              <a:t>Educ</a:t>
            </a:r>
            <a:r>
              <a:rPr lang="en-GB" sz="1000" dirty="0"/>
              <a:t> Res. 2009 [</a:t>
            </a:r>
            <a:r>
              <a:rPr lang="en-GB" sz="1000" dirty="0" err="1"/>
              <a:t>Epub</a:t>
            </a:r>
            <a:r>
              <a:rPr lang="en-GB" sz="1000" dirty="0"/>
              <a:t> ahead of print] Available at: http://her.oxfordjournals.org/cgi/reprint/cyp020v1 (accessed: June 19, 2009).</a:t>
            </a:r>
            <a:endParaRPr lang="en-US" sz="1000" dirty="0"/>
          </a:p>
          <a:p>
            <a:pPr>
              <a:lnSpc>
                <a:spcPct val="90000"/>
              </a:lnSpc>
            </a:pPr>
            <a:endParaRPr lang="en-US" sz="1000" dirty="0"/>
          </a:p>
        </p:txBody>
      </p:sp>
      <p:sp>
        <p:nvSpPr>
          <p:cNvPr id="61444" name="Slide Number Placeholder 3"/>
          <p:cNvSpPr>
            <a:spLocks noGrp="1"/>
          </p:cNvSpPr>
          <p:nvPr>
            <p:ph type="sldNum" sz="quarter" idx="5"/>
          </p:nvPr>
        </p:nvSpPr>
        <p:spPr bwMode="auto">
          <a:noFill/>
          <a:ln>
            <a:miter lim="800000"/>
            <a:headEnd/>
            <a:tailEnd/>
          </a:ln>
        </p:spPr>
        <p:txBody>
          <a:bodyPr/>
          <a:lstStyle/>
          <a:p>
            <a:fld id="{36FBB687-9616-3744-B1B7-329BDB713CA7}"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a:lstStyle/>
          <a:p>
            <a:pPr>
              <a:lnSpc>
                <a:spcPct val="80000"/>
              </a:lnSpc>
            </a:pPr>
            <a:r>
              <a:rPr lang="en-US" sz="900" b="1" dirty="0"/>
              <a:t>Notes:</a:t>
            </a:r>
            <a:endParaRPr lang="en-US" sz="900" dirty="0"/>
          </a:p>
          <a:p>
            <a:pPr>
              <a:lnSpc>
                <a:spcPct val="80000"/>
              </a:lnSpc>
            </a:pPr>
            <a:r>
              <a:rPr lang="en-US" sz="900" dirty="0"/>
              <a:t> </a:t>
            </a:r>
          </a:p>
          <a:p>
            <a:pPr>
              <a:lnSpc>
                <a:spcPct val="80000"/>
              </a:lnSpc>
            </a:pPr>
            <a:r>
              <a:rPr lang="en-US" sz="900" dirty="0"/>
              <a:t>In the same study discussed in the previous slide, of those who continued to smoke, 52% reported that smoking does not influence diabetes, 13% said that smoking mildly aggravates </a:t>
            </a:r>
            <a:r>
              <a:rPr lang="en-US" sz="900" dirty="0" smtClean="0"/>
              <a:t>diabetes, </a:t>
            </a:r>
            <a:r>
              <a:rPr lang="en-US" sz="900" dirty="0"/>
              <a:t>and only 35% reported that smoking very much aggravates diabetes. Of the eight chewers interviewed, none reported that chewing leads to diabetes exacerbation or complications. They </a:t>
            </a:r>
            <a:r>
              <a:rPr lang="en-US" sz="900" dirty="0" smtClean="0"/>
              <a:t>also were </a:t>
            </a:r>
            <a:r>
              <a:rPr lang="en-US" sz="900" dirty="0"/>
              <a:t>queried whether smoking was thought to influence the effectiveness of </a:t>
            </a:r>
            <a:r>
              <a:rPr lang="en-US" sz="900" dirty="0" smtClean="0"/>
              <a:t>diabetes </a:t>
            </a:r>
            <a:r>
              <a:rPr lang="en-US" sz="900" dirty="0"/>
              <a:t>drugs. Only a small proportion thought that smoking negatively impacts the effectiveness of </a:t>
            </a:r>
            <a:r>
              <a:rPr lang="en-US" sz="900" dirty="0" smtClean="0"/>
              <a:t>diabetes </a:t>
            </a:r>
            <a:r>
              <a:rPr lang="en-US" sz="900" dirty="0"/>
              <a:t>drugs. </a:t>
            </a:r>
          </a:p>
          <a:p>
            <a:pPr>
              <a:lnSpc>
                <a:spcPct val="80000"/>
              </a:lnSpc>
            </a:pPr>
            <a:r>
              <a:rPr lang="en-US" sz="900" dirty="0"/>
              <a:t> </a:t>
            </a:r>
          </a:p>
          <a:p>
            <a:pPr>
              <a:lnSpc>
                <a:spcPct val="80000"/>
              </a:lnSpc>
            </a:pPr>
            <a:r>
              <a:rPr lang="en-US" sz="900" dirty="0" smtClean="0"/>
              <a:t>The</a:t>
            </a:r>
            <a:r>
              <a:rPr lang="en-US" sz="900" baseline="0" dirty="0" smtClean="0"/>
              <a:t> researchers</a:t>
            </a:r>
            <a:r>
              <a:rPr lang="en-US" sz="900" dirty="0" smtClean="0"/>
              <a:t> </a:t>
            </a:r>
            <a:r>
              <a:rPr lang="en-US" sz="900" dirty="0"/>
              <a:t>asked current smokers about their impressions of safe levels of smoking. Among the 100 current smokers queried, 34% of the cigarette smokers and 30% of the </a:t>
            </a:r>
            <a:r>
              <a:rPr lang="en-US" sz="900" dirty="0" err="1"/>
              <a:t>beedie</a:t>
            </a:r>
            <a:r>
              <a:rPr lang="en-US" sz="900" dirty="0"/>
              <a:t> smokers reported that a level of 1–5 sticks a day is safe to use. Another 34% of the cigarette smokers and 46% of the </a:t>
            </a:r>
            <a:r>
              <a:rPr lang="en-US" sz="900" dirty="0" err="1"/>
              <a:t>beedie</a:t>
            </a:r>
            <a:r>
              <a:rPr lang="en-US" sz="900" dirty="0"/>
              <a:t> smokers reported that one could use 6–25 sticks a day without much harm to health. The remaining smokers felt that all levels of smoking were harmful for health. </a:t>
            </a:r>
          </a:p>
          <a:p>
            <a:pPr>
              <a:lnSpc>
                <a:spcPct val="80000"/>
              </a:lnSpc>
            </a:pPr>
            <a:r>
              <a:rPr lang="en-US" sz="900" dirty="0"/>
              <a:t> </a:t>
            </a:r>
          </a:p>
          <a:p>
            <a:pPr>
              <a:lnSpc>
                <a:spcPct val="80000"/>
              </a:lnSpc>
            </a:pPr>
            <a:r>
              <a:rPr lang="en-US" sz="900" dirty="0"/>
              <a:t>They further investigated whether tobacco users shifted from smoking to the use of smokeless products or vice versa as a form of harm reduction. Three smokers reported shifting to chewing for harm reduction, but 9 of the 100 current smokers reported shifting the brand of cigarette they smoked to a milder cigarette for harm reduction. </a:t>
            </a:r>
          </a:p>
          <a:p>
            <a:pPr>
              <a:lnSpc>
                <a:spcPct val="80000"/>
              </a:lnSpc>
            </a:pPr>
            <a:r>
              <a:rPr lang="en-US" sz="900" dirty="0"/>
              <a:t> </a:t>
            </a:r>
          </a:p>
          <a:p>
            <a:pPr>
              <a:lnSpc>
                <a:spcPct val="80000"/>
              </a:lnSpc>
            </a:pPr>
            <a:r>
              <a:rPr lang="en-US" sz="900" dirty="0"/>
              <a:t>The most important finding of this study was that only a very few informants thought that tobacco use was related to diabetes and those who did so thought that only very high levels of tobacco use (exceeding 25 cigarettes a day) might pose a risk to diabetes. This is more significant in the context of growing evidence </a:t>
            </a:r>
            <a:r>
              <a:rPr lang="en-US" sz="900" dirty="0" smtClean="0"/>
              <a:t>of enhanced </a:t>
            </a:r>
            <a:r>
              <a:rPr lang="en-US" sz="900" dirty="0"/>
              <a:t>risk of cardiovascular events including mortality among adult smokers with diabetes due to the interaction of smoking with diabetes. </a:t>
            </a:r>
          </a:p>
          <a:p>
            <a:pPr>
              <a:lnSpc>
                <a:spcPct val="80000"/>
              </a:lnSpc>
            </a:pPr>
            <a:endParaRPr lang="en-US" sz="900" b="1" dirty="0"/>
          </a:p>
          <a:p>
            <a:pPr>
              <a:lnSpc>
                <a:spcPct val="80000"/>
              </a:lnSpc>
            </a:pPr>
            <a:r>
              <a:rPr lang="en-US" sz="900" dirty="0"/>
              <a:t>This study emphasizes why it is important to address the issue of smoking with </a:t>
            </a:r>
            <a:r>
              <a:rPr lang="en-US" sz="900" dirty="0" smtClean="0"/>
              <a:t>diabetes </a:t>
            </a:r>
            <a:r>
              <a:rPr lang="en-US" sz="900" dirty="0"/>
              <a:t>patients. The incorrect perceptions prevalent among people would lead them to continue smoking or regard their smoking as unrelated to their diabetes, which can lead to dangerous consequences.</a:t>
            </a:r>
          </a:p>
          <a:p>
            <a:pPr>
              <a:lnSpc>
                <a:spcPct val="80000"/>
              </a:lnSpc>
            </a:pPr>
            <a:endParaRPr lang="en-US" sz="900" dirty="0"/>
          </a:p>
          <a:p>
            <a:pPr>
              <a:lnSpc>
                <a:spcPct val="80000"/>
              </a:lnSpc>
            </a:pPr>
            <a:r>
              <a:rPr lang="en-US" sz="900" b="1" dirty="0"/>
              <a:t>Reference:</a:t>
            </a:r>
            <a:endParaRPr lang="en-US" sz="900" dirty="0"/>
          </a:p>
          <a:p>
            <a:pPr>
              <a:lnSpc>
                <a:spcPct val="80000"/>
              </a:lnSpc>
            </a:pPr>
            <a:r>
              <a:rPr lang="en-US" sz="900" b="1" dirty="0"/>
              <a:t> </a:t>
            </a:r>
            <a:endParaRPr lang="en-US" sz="900" dirty="0"/>
          </a:p>
          <a:p>
            <a:pPr marL="228600" indent="-228600">
              <a:lnSpc>
                <a:spcPct val="80000"/>
              </a:lnSpc>
              <a:buFont typeface="+mj-lt"/>
              <a:buAutoNum type="arabicPeriod"/>
            </a:pPr>
            <a:r>
              <a:rPr lang="en-US" sz="900" dirty="0" err="1"/>
              <a:t>Thresia</a:t>
            </a:r>
            <a:r>
              <a:rPr lang="en-US" sz="900" dirty="0"/>
              <a:t> CU, </a:t>
            </a:r>
            <a:r>
              <a:rPr lang="en-US" sz="900" dirty="0" err="1"/>
              <a:t>Thankappan</a:t>
            </a:r>
            <a:r>
              <a:rPr lang="en-US" sz="900" dirty="0"/>
              <a:t> KR, </a:t>
            </a:r>
            <a:r>
              <a:rPr lang="en-US" sz="900" dirty="0" err="1"/>
              <a:t>Nichter</a:t>
            </a:r>
            <a:r>
              <a:rPr lang="en-US" sz="900" dirty="0"/>
              <a:t> M. Smoking cessation and diabetes control in Kerala, India: an urgent need for health education. </a:t>
            </a:r>
            <a:r>
              <a:rPr lang="en-GB" sz="900" dirty="0"/>
              <a:t>Health </a:t>
            </a:r>
            <a:r>
              <a:rPr lang="en-GB" sz="900" dirty="0" err="1"/>
              <a:t>Educ</a:t>
            </a:r>
            <a:r>
              <a:rPr lang="en-GB" sz="900" dirty="0"/>
              <a:t> Res. 2009 [</a:t>
            </a:r>
            <a:r>
              <a:rPr lang="en-GB" sz="900" dirty="0" err="1"/>
              <a:t>Epub</a:t>
            </a:r>
            <a:r>
              <a:rPr lang="en-GB" sz="900" dirty="0"/>
              <a:t> ahead of print] Available at: http://her.oxfordjournals.org/cgi/reprint/cyp020v1 (accessed: June 19, 2009).</a:t>
            </a:r>
            <a:endParaRPr lang="en-US" sz="900" dirty="0"/>
          </a:p>
        </p:txBody>
      </p:sp>
      <p:sp>
        <p:nvSpPr>
          <p:cNvPr id="65540" name="Slide Number Placeholder 3"/>
          <p:cNvSpPr>
            <a:spLocks noGrp="1"/>
          </p:cNvSpPr>
          <p:nvPr>
            <p:ph type="sldNum" sz="quarter" idx="5"/>
          </p:nvPr>
        </p:nvSpPr>
        <p:spPr bwMode="auto">
          <a:noFill/>
          <a:ln>
            <a:miter lim="800000"/>
            <a:headEnd/>
            <a:tailEnd/>
          </a:ln>
        </p:spPr>
        <p:txBody>
          <a:bodyPr/>
          <a:lstStyle/>
          <a:p>
            <a:fld id="{2BFD928D-A33C-D94D-AD55-00945BE6AF84}"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a:lstStyle/>
          <a:p>
            <a:pPr eaLnBrk="1" hangingPunct="1">
              <a:spcBef>
                <a:spcPct val="0"/>
              </a:spcBef>
            </a:pPr>
            <a:r>
              <a:rPr lang="en-US" sz="1100" b="1" dirty="0" smtClean="0">
                <a:latin typeface="Arial" pitchFamily="-106" charset="0"/>
                <a:ea typeface="Arial" pitchFamily="-106" charset="0"/>
                <a:cs typeface="Arial" pitchFamily="-106" charset="0"/>
              </a:rPr>
              <a:t>Notes:</a:t>
            </a:r>
          </a:p>
          <a:p>
            <a:pPr eaLnBrk="1" hangingPunct="1">
              <a:spcBef>
                <a:spcPct val="0"/>
              </a:spcBef>
            </a:pPr>
            <a:endParaRPr lang="en-US" sz="1100" dirty="0" smtClean="0">
              <a:latin typeface="Arial" pitchFamily="-106" charset="0"/>
              <a:ea typeface="Arial" pitchFamily="-106" charset="0"/>
              <a:cs typeface="Arial" pitchFamily="-106" charset="0"/>
            </a:endParaRPr>
          </a:p>
          <a:p>
            <a:pPr eaLnBrk="1" hangingPunct="1">
              <a:spcBef>
                <a:spcPct val="0"/>
              </a:spcBef>
            </a:pPr>
            <a:r>
              <a:rPr lang="en-US" sz="1100" dirty="0" smtClean="0">
                <a:latin typeface="Arial" pitchFamily="-106" charset="0"/>
                <a:ea typeface="Arial" pitchFamily="-106" charset="0"/>
                <a:cs typeface="Arial" pitchFamily="-106" charset="0"/>
              </a:rPr>
              <a:t>Project</a:t>
            </a:r>
            <a:r>
              <a:rPr lang="en-US" sz="1100" baseline="0" dirty="0" smtClean="0">
                <a:latin typeface="Arial" pitchFamily="-106" charset="0"/>
                <a:ea typeface="Arial" pitchFamily="-106" charset="0"/>
                <a:cs typeface="Arial" pitchFamily="-106" charset="0"/>
              </a:rPr>
              <a:t> </a:t>
            </a:r>
            <a:r>
              <a:rPr lang="en-US" sz="1100" dirty="0" smtClean="0">
                <a:latin typeface="Arial" pitchFamily="-106" charset="0"/>
                <a:ea typeface="Arial" pitchFamily="-106" charset="0"/>
                <a:cs typeface="Arial" pitchFamily="-106" charset="0"/>
              </a:rPr>
              <a:t>Quit </a:t>
            </a:r>
            <a:r>
              <a:rPr lang="en-US" sz="1100" dirty="0">
                <a:latin typeface="Arial" pitchFamily="-106" charset="0"/>
                <a:ea typeface="Arial" pitchFamily="-106" charset="0"/>
                <a:cs typeface="Arial" pitchFamily="-106" charset="0"/>
              </a:rPr>
              <a:t>Tobacco Indonesia conducted a survey among male diabetes </a:t>
            </a:r>
            <a:r>
              <a:rPr lang="en-US" sz="1100" dirty="0" smtClean="0">
                <a:latin typeface="Arial" pitchFamily="-106" charset="0"/>
                <a:ea typeface="Arial" pitchFamily="-106" charset="0"/>
                <a:cs typeface="Arial" pitchFamily="-106" charset="0"/>
              </a:rPr>
              <a:t>patients </a:t>
            </a:r>
            <a:r>
              <a:rPr lang="en-US" sz="1100" dirty="0">
                <a:latin typeface="Arial" pitchFamily="-106" charset="0"/>
                <a:ea typeface="Arial" pitchFamily="-106" charset="0"/>
                <a:cs typeface="Arial" pitchFamily="-106" charset="0"/>
              </a:rPr>
              <a:t>to document the prevalence of tobacco use among </a:t>
            </a:r>
            <a:r>
              <a:rPr lang="en-US" sz="1100" dirty="0" smtClean="0">
                <a:latin typeface="Arial" pitchFamily="-106" charset="0"/>
                <a:ea typeface="Arial" pitchFamily="-106" charset="0"/>
                <a:cs typeface="Arial" pitchFamily="-106" charset="0"/>
              </a:rPr>
              <a:t>male</a:t>
            </a:r>
            <a:r>
              <a:rPr lang="en-US" sz="1100" baseline="0" dirty="0" smtClean="0">
                <a:latin typeface="Arial" pitchFamily="-106" charset="0"/>
                <a:ea typeface="Arial" pitchFamily="-106" charset="0"/>
                <a:cs typeface="Arial" pitchFamily="-106" charset="0"/>
              </a:rPr>
              <a:t> </a:t>
            </a:r>
            <a:r>
              <a:rPr lang="en-US" sz="1100" dirty="0" smtClean="0">
                <a:latin typeface="Arial" pitchFamily="-106" charset="0"/>
                <a:ea typeface="Arial" pitchFamily="-106" charset="0"/>
                <a:cs typeface="Arial" pitchFamily="-106" charset="0"/>
              </a:rPr>
              <a:t>patients </a:t>
            </a:r>
            <a:r>
              <a:rPr lang="en-US" sz="1100" dirty="0">
                <a:latin typeface="Arial" pitchFamily="-106" charset="0"/>
                <a:ea typeface="Arial" pitchFamily="-106" charset="0"/>
                <a:cs typeface="Arial" pitchFamily="-106" charset="0"/>
              </a:rPr>
              <a:t>in a clinic-based population, to investigate whether patients had received messages not to use tobacco from their doctors, and to </a:t>
            </a:r>
            <a:r>
              <a:rPr lang="en-US" sz="1100" dirty="0" smtClean="0">
                <a:latin typeface="Arial" pitchFamily="-106" charset="0"/>
                <a:ea typeface="Arial" pitchFamily="-106" charset="0"/>
                <a:cs typeface="Arial" pitchFamily="-106" charset="0"/>
              </a:rPr>
              <a:t>examine</a:t>
            </a:r>
            <a:r>
              <a:rPr lang="en-US" sz="1100" baseline="0" dirty="0" smtClean="0">
                <a:latin typeface="Arial" pitchFamily="-106" charset="0"/>
                <a:ea typeface="Arial" pitchFamily="-106" charset="0"/>
                <a:cs typeface="Arial" pitchFamily="-106" charset="0"/>
              </a:rPr>
              <a:t> </a:t>
            </a:r>
            <a:r>
              <a:rPr lang="en-US" sz="1100" dirty="0" smtClean="0">
                <a:latin typeface="Arial" pitchFamily="-106" charset="0"/>
                <a:ea typeface="Arial" pitchFamily="-106" charset="0"/>
                <a:cs typeface="Arial" pitchFamily="-106" charset="0"/>
              </a:rPr>
              <a:t>patients’ </a:t>
            </a:r>
            <a:r>
              <a:rPr lang="en-US" sz="1100" dirty="0">
                <a:latin typeface="Arial" pitchFamily="-106" charset="0"/>
                <a:ea typeface="Arial" pitchFamily="-106" charset="0"/>
                <a:cs typeface="Arial" pitchFamily="-106" charset="0"/>
              </a:rPr>
              <a:t>sense of </a:t>
            </a:r>
            <a:r>
              <a:rPr lang="en-US" sz="1100" dirty="0" smtClean="0">
                <a:latin typeface="Arial" pitchFamily="-106" charset="0"/>
                <a:ea typeface="Arial" pitchFamily="-106" charset="0"/>
                <a:cs typeface="Arial" pitchFamily="-106" charset="0"/>
              </a:rPr>
              <a:t>perceived </a:t>
            </a:r>
            <a:r>
              <a:rPr lang="en-US" sz="1100" dirty="0">
                <a:latin typeface="Arial" pitchFamily="-106" charset="0"/>
                <a:ea typeface="Arial" pitchFamily="-106" charset="0"/>
                <a:cs typeface="Arial" pitchFamily="-106" charset="0"/>
              </a:rPr>
              <a:t>risk of tobacco use as a factor associated with diabetes complications. </a:t>
            </a:r>
          </a:p>
          <a:p>
            <a:pPr eaLnBrk="1" hangingPunct="1">
              <a:spcBef>
                <a:spcPct val="0"/>
              </a:spcBef>
            </a:pPr>
            <a:endParaRPr lang="en-US" sz="1100" dirty="0">
              <a:latin typeface="Arial" pitchFamily="-106" charset="0"/>
              <a:ea typeface="Arial" pitchFamily="-106" charset="0"/>
              <a:cs typeface="Arial" pitchFamily="-106" charset="0"/>
            </a:endParaRPr>
          </a:p>
          <a:p>
            <a:pPr eaLnBrk="1" hangingPunct="1">
              <a:spcBef>
                <a:spcPct val="0"/>
              </a:spcBef>
            </a:pPr>
            <a:r>
              <a:rPr lang="en-US" sz="1100" dirty="0">
                <a:latin typeface="Arial" pitchFamily="-106" charset="0"/>
                <a:ea typeface="Arial" pitchFamily="-106" charset="0"/>
                <a:cs typeface="Arial" pitchFamily="-106" charset="0"/>
              </a:rPr>
              <a:t>The study was conducted in diabetes outpatient clinics in 10 hospitals in Yogyakarta Province, Indonesia. A total of 778 male adult diabetes patients participated in the study. 65</a:t>
            </a:r>
            <a:r>
              <a:rPr lang="en-US" sz="1100" dirty="0" smtClean="0">
                <a:latin typeface="Arial" pitchFamily="-106" charset="0"/>
                <a:ea typeface="Arial" pitchFamily="-106" charset="0"/>
                <a:cs typeface="Arial" pitchFamily="-106" charset="0"/>
              </a:rPr>
              <a:t>% of diabetes patients </a:t>
            </a:r>
            <a:r>
              <a:rPr lang="en-US" sz="1100" dirty="0">
                <a:latin typeface="Arial" pitchFamily="-106" charset="0"/>
                <a:ea typeface="Arial" pitchFamily="-106" charset="0"/>
                <a:cs typeface="Arial" pitchFamily="-106" charset="0"/>
              </a:rPr>
              <a:t>smoked before being diagnosed, and 32% </a:t>
            </a:r>
            <a:r>
              <a:rPr lang="en-US" sz="1100" dirty="0" smtClean="0">
                <a:latin typeface="Arial" pitchFamily="-106" charset="0"/>
                <a:ea typeface="Arial" pitchFamily="-106" charset="0"/>
                <a:cs typeface="Arial" pitchFamily="-106" charset="0"/>
              </a:rPr>
              <a:t>had smoked </a:t>
            </a:r>
            <a:r>
              <a:rPr lang="en-US" sz="1100" dirty="0">
                <a:latin typeface="Arial" pitchFamily="-106" charset="0"/>
                <a:ea typeface="Arial" pitchFamily="-106" charset="0"/>
                <a:cs typeface="Arial" pitchFamily="-106" charset="0"/>
              </a:rPr>
              <a:t>in the last 30 days. Even though patients perceived lower level of cigarettes safe for </a:t>
            </a:r>
            <a:r>
              <a:rPr lang="en-US" sz="1100" dirty="0" smtClean="0">
                <a:latin typeface="Arial" pitchFamily="-106" charset="0"/>
                <a:ea typeface="Arial" pitchFamily="-106" charset="0"/>
                <a:cs typeface="Arial" pitchFamily="-106" charset="0"/>
              </a:rPr>
              <a:t>diabetes patients </a:t>
            </a:r>
            <a:r>
              <a:rPr lang="en-US" sz="1100" dirty="0">
                <a:latin typeface="Arial" pitchFamily="-106" charset="0"/>
                <a:ea typeface="Arial" pitchFamily="-106" charset="0"/>
                <a:cs typeface="Arial" pitchFamily="-106" charset="0"/>
              </a:rPr>
              <a:t>(mean of 3.6 cigarettes), the median range of cigarettes smoked per day was 4-10 cigarettes. Most respondents did not associate smoking with diabetes and its </a:t>
            </a:r>
            <a:r>
              <a:rPr lang="en-US" sz="1100" dirty="0" smtClean="0">
                <a:latin typeface="Arial" pitchFamily="-106" charset="0"/>
                <a:ea typeface="Arial" pitchFamily="-106" charset="0"/>
                <a:cs typeface="Arial" pitchFamily="-106" charset="0"/>
              </a:rPr>
              <a:t>complications. </a:t>
            </a:r>
            <a:r>
              <a:rPr lang="en-US" sz="1100" dirty="0">
                <a:latin typeface="Arial" pitchFamily="-106" charset="0"/>
                <a:ea typeface="Arial" pitchFamily="-106" charset="0"/>
                <a:cs typeface="Arial" pitchFamily="-106" charset="0"/>
              </a:rPr>
              <a:t>Only 35% of patients recalled being asked about smoking by their doctors.</a:t>
            </a:r>
            <a:endParaRPr lang="id-ID" sz="1100" dirty="0">
              <a:latin typeface="Arial" pitchFamily="-106" charset="0"/>
              <a:ea typeface="Arial" pitchFamily="-106" charset="0"/>
              <a:cs typeface="Arial" pitchFamily="-106" charset="0"/>
            </a:endParaRPr>
          </a:p>
          <a:p>
            <a:pPr eaLnBrk="1" hangingPunct="1">
              <a:spcBef>
                <a:spcPct val="0"/>
              </a:spcBef>
            </a:pPr>
            <a:endParaRPr lang="en-GB" sz="1100" dirty="0">
              <a:latin typeface="Arial" pitchFamily="-106" charset="0"/>
              <a:ea typeface="Arial" pitchFamily="-106" charset="0"/>
              <a:cs typeface="Arial" pitchFamily="-106" charset="0"/>
            </a:endParaRPr>
          </a:p>
          <a:p>
            <a:pPr eaLnBrk="1" hangingPunct="1">
              <a:spcBef>
                <a:spcPct val="0"/>
              </a:spcBef>
            </a:pPr>
            <a:r>
              <a:rPr lang="en-GB" sz="1100" dirty="0">
                <a:latin typeface="Arial" pitchFamily="-106" charset="0"/>
                <a:ea typeface="Arial" pitchFamily="-106" charset="0"/>
                <a:cs typeface="Arial" pitchFamily="-106" charset="0"/>
              </a:rPr>
              <a:t>The study showed that </a:t>
            </a:r>
            <a:r>
              <a:rPr lang="en-US" sz="1100" dirty="0">
                <a:latin typeface="Arial" pitchFamily="-106" charset="0"/>
                <a:ea typeface="Arial" pitchFamily="-106" charset="0"/>
                <a:cs typeface="Arial" pitchFamily="-106" charset="0"/>
              </a:rPr>
              <a:t>many </a:t>
            </a:r>
            <a:r>
              <a:rPr lang="en-US" sz="1100" dirty="0" smtClean="0">
                <a:latin typeface="Arial" pitchFamily="-106" charset="0"/>
                <a:ea typeface="Arial" pitchFamily="-106" charset="0"/>
                <a:cs typeface="Arial" pitchFamily="-106" charset="0"/>
              </a:rPr>
              <a:t>diabetes </a:t>
            </a:r>
            <a:r>
              <a:rPr lang="en-US" sz="1100" dirty="0">
                <a:latin typeface="Arial" pitchFamily="-106" charset="0"/>
                <a:ea typeface="Arial" pitchFamily="-106" charset="0"/>
                <a:cs typeface="Arial" pitchFamily="-106" charset="0"/>
              </a:rPr>
              <a:t>patients continue to smoke despite the hazardous </a:t>
            </a:r>
            <a:r>
              <a:rPr lang="en-US" sz="1100" dirty="0" smtClean="0">
                <a:latin typeface="Arial" pitchFamily="-106" charset="0"/>
                <a:ea typeface="Arial" pitchFamily="-106" charset="0"/>
                <a:cs typeface="Arial" pitchFamily="-106" charset="0"/>
              </a:rPr>
              <a:t>effects </a:t>
            </a:r>
            <a:r>
              <a:rPr lang="en-US" sz="1100" dirty="0">
                <a:latin typeface="Arial" pitchFamily="-106" charset="0"/>
                <a:ea typeface="Arial" pitchFamily="-106" charset="0"/>
                <a:cs typeface="Arial" pitchFamily="-106" charset="0"/>
              </a:rPr>
              <a:t>of smoking on diabetes complications and mortality. Smoking cessation is not commonly being encouraged by health-care providers in Indonesia, and is not a routine part of diabetes counseling despite the risk of smoking </a:t>
            </a:r>
            <a:r>
              <a:rPr lang="en-US" sz="1100" dirty="0" smtClean="0">
                <a:latin typeface="Arial" pitchFamily="-106" charset="0"/>
                <a:ea typeface="Arial" pitchFamily="-106" charset="0"/>
                <a:cs typeface="Arial" pitchFamily="-106" charset="0"/>
              </a:rPr>
              <a:t>to these patients. </a:t>
            </a:r>
            <a:endParaRPr lang="en-US" sz="1100" dirty="0">
              <a:latin typeface="Arial" pitchFamily="-106" charset="0"/>
              <a:ea typeface="Arial" pitchFamily="-106" charset="0"/>
              <a:cs typeface="Arial" pitchFamily="-106" charset="0"/>
            </a:endParaRPr>
          </a:p>
          <a:p>
            <a:pPr eaLnBrk="1" hangingPunct="1">
              <a:spcBef>
                <a:spcPct val="0"/>
              </a:spcBef>
            </a:pPr>
            <a:endParaRPr lang="en-US" sz="1100" dirty="0">
              <a:latin typeface="Arial" pitchFamily="-106" charset="0"/>
              <a:ea typeface="Arial" pitchFamily="-106" charset="0"/>
              <a:cs typeface="Arial" pitchFamily="-106" charset="0"/>
            </a:endParaRPr>
          </a:p>
          <a:p>
            <a:pPr eaLnBrk="1" hangingPunct="1">
              <a:spcBef>
                <a:spcPct val="0"/>
              </a:spcBef>
            </a:pPr>
            <a:r>
              <a:rPr lang="en-US" sz="1100" b="1" u="sng" dirty="0">
                <a:latin typeface="Arial" pitchFamily="-106" charset="0"/>
                <a:ea typeface="Arial" pitchFamily="-106" charset="0"/>
                <a:cs typeface="Arial" pitchFamily="-106" charset="0"/>
              </a:rPr>
              <a:t>Reference</a:t>
            </a:r>
            <a:r>
              <a:rPr lang="en-US" sz="1100" b="1" u="sng" dirty="0" smtClean="0">
                <a:latin typeface="Arial" pitchFamily="-106" charset="0"/>
                <a:ea typeface="Arial" pitchFamily="-106" charset="0"/>
                <a:cs typeface="Arial" pitchFamily="-106" charset="0"/>
              </a:rPr>
              <a:t>:</a:t>
            </a:r>
          </a:p>
          <a:p>
            <a:pPr eaLnBrk="1" hangingPunct="1">
              <a:spcBef>
                <a:spcPct val="0"/>
              </a:spcBef>
            </a:pPr>
            <a:endParaRPr lang="en-US" sz="1100" dirty="0">
              <a:latin typeface="Arial" pitchFamily="-106" charset="0"/>
              <a:ea typeface="Arial" pitchFamily="-106" charset="0"/>
              <a:cs typeface="Arial" pitchFamily="-106" charset="0"/>
            </a:endParaRPr>
          </a:p>
          <a:p>
            <a:pPr marL="228600" indent="-228600" eaLnBrk="1" hangingPunct="1">
              <a:spcBef>
                <a:spcPct val="0"/>
              </a:spcBef>
              <a:buFont typeface="+mj-lt"/>
              <a:buAutoNum type="arabicPeriod"/>
            </a:pPr>
            <a:r>
              <a:rPr lang="en-US" sz="1100" dirty="0" err="1" smtClean="0">
                <a:latin typeface="Arial" pitchFamily="-106" charset="0"/>
                <a:ea typeface="Arial" pitchFamily="-106" charset="0"/>
                <a:cs typeface="Arial" pitchFamily="-106" charset="0"/>
              </a:rPr>
              <a:t>Padmawati</a:t>
            </a:r>
            <a:r>
              <a:rPr lang="en-US" sz="1100" dirty="0" smtClean="0">
                <a:latin typeface="Arial" pitchFamily="-106" charset="0"/>
                <a:ea typeface="Arial" pitchFamily="-106" charset="0"/>
                <a:cs typeface="Arial" pitchFamily="-106" charset="0"/>
              </a:rPr>
              <a:t> RS, Ng N, </a:t>
            </a:r>
            <a:r>
              <a:rPr lang="en-US" sz="1100" dirty="0" err="1" smtClean="0">
                <a:latin typeface="Arial" pitchFamily="-106" charset="0"/>
                <a:ea typeface="Arial" pitchFamily="-106" charset="0"/>
                <a:cs typeface="Arial" pitchFamily="-106" charset="0"/>
              </a:rPr>
              <a:t>Prabandari</a:t>
            </a:r>
            <a:r>
              <a:rPr lang="en-US" sz="1100" dirty="0" smtClean="0">
                <a:latin typeface="Arial" pitchFamily="-106" charset="0"/>
                <a:ea typeface="Arial" pitchFamily="-106" charset="0"/>
                <a:cs typeface="Arial" pitchFamily="-106" charset="0"/>
              </a:rPr>
              <a:t> YS, Nichter M. </a:t>
            </a:r>
            <a:r>
              <a:rPr lang="en-US" sz="1200" kern="1200" dirty="0" smtClean="0">
                <a:solidFill>
                  <a:schemeClr val="tx1"/>
                </a:solidFill>
                <a:latin typeface="+mn-lt"/>
                <a:ea typeface="MS PGothic" pitchFamily="34" charset="-128"/>
                <a:cs typeface="MS PGothic" pitchFamily="34" charset="-128"/>
              </a:rPr>
              <a:t>Smoking among diabetes patients in Yogyakarta, Indonesia: cessation efforts are urgently needed. </a:t>
            </a:r>
            <a:r>
              <a:rPr lang="en-US" dirty="0" err="1" smtClean="0"/>
              <a:t>Trop</a:t>
            </a:r>
            <a:r>
              <a:rPr lang="en-US" dirty="0" smtClean="0"/>
              <a:t> Med </a:t>
            </a:r>
            <a:r>
              <a:rPr lang="en-US" dirty="0" err="1" smtClean="0"/>
              <a:t>Int</a:t>
            </a:r>
            <a:r>
              <a:rPr lang="en-US" dirty="0" smtClean="0"/>
              <a:t> </a:t>
            </a:r>
            <a:r>
              <a:rPr lang="en-US" i="0" dirty="0" smtClean="0"/>
              <a:t>Health. </a:t>
            </a:r>
            <a:r>
              <a:rPr lang="en-US" sz="1200" kern="1200" dirty="0" smtClean="0">
                <a:solidFill>
                  <a:schemeClr val="tx1"/>
                </a:solidFill>
                <a:latin typeface="+mn-lt"/>
                <a:ea typeface="MS PGothic" pitchFamily="34" charset="-128"/>
                <a:cs typeface="MS PGothic" pitchFamily="34" charset="-128"/>
              </a:rPr>
              <a:t>2009;</a:t>
            </a:r>
            <a:r>
              <a:rPr lang="en-US" i="0" dirty="0" smtClean="0"/>
              <a:t> </a:t>
            </a:r>
            <a:r>
              <a:rPr lang="en-US" sz="1200" kern="1200" dirty="0" smtClean="0">
                <a:solidFill>
                  <a:schemeClr val="tx1"/>
                </a:solidFill>
                <a:latin typeface="+mn-lt"/>
                <a:ea typeface="MS PGothic" pitchFamily="34" charset="-128"/>
                <a:cs typeface="MS PGothic" pitchFamily="34" charset="-128"/>
              </a:rPr>
              <a:t>14(4):1–8.</a:t>
            </a:r>
          </a:p>
          <a:p>
            <a:pPr eaLnBrk="1" hangingPunct="1">
              <a:spcBef>
                <a:spcPct val="0"/>
              </a:spcBef>
            </a:pPr>
            <a:endParaRPr lang="en-GB" sz="1100" b="1" u="sng" dirty="0">
              <a:latin typeface="Arial" pitchFamily="-106" charset="0"/>
              <a:ea typeface="Arial" pitchFamily="-106" charset="0"/>
              <a:cs typeface="Arial" pitchFamily="-106"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Notes:</a:t>
            </a:r>
          </a:p>
          <a:p>
            <a:endParaRPr lang="en-US" dirty="0" smtClean="0"/>
          </a:p>
          <a:p>
            <a:pPr eaLnBrk="1" hangingPunct="1">
              <a:spcBef>
                <a:spcPct val="0"/>
              </a:spcBef>
            </a:pPr>
            <a:r>
              <a:rPr lang="en-US" sz="1200" b="0" u="none" baseline="0" dirty="0" smtClean="0">
                <a:latin typeface="Arial" pitchFamily="-106" charset="0"/>
                <a:ea typeface="Arial" pitchFamily="-106" charset="0"/>
                <a:cs typeface="Arial" pitchFamily="-106" charset="0"/>
              </a:rPr>
              <a:t>In the same study conducted by Project QTI discussed in the previous slide, </a:t>
            </a:r>
            <a:r>
              <a:rPr lang="en-US" sz="1200" b="0" u="none" baseline="0" dirty="0" err="1" smtClean="0">
                <a:latin typeface="Arial" pitchFamily="-106" charset="0"/>
                <a:ea typeface="Arial" pitchFamily="-106" charset="0"/>
                <a:cs typeface="Arial" pitchFamily="-106" charset="0"/>
              </a:rPr>
              <a:t>diabet</a:t>
            </a:r>
            <a:r>
              <a:rPr lang="en-US" sz="1200" b="0" u="none" baseline="0" dirty="0" smtClean="0">
                <a:latin typeface="Arial" pitchFamily="-106" charset="0"/>
                <a:ea typeface="Arial" pitchFamily="-106" charset="0"/>
                <a:cs typeface="Arial" pitchFamily="-106" charset="0"/>
              </a:rPr>
              <a:t> outpatients in Yogyakarta province were interviewed about smoking and diabetes. Respondents were asked how many cigarettes a diabetes patient could smoke a day before it was likely to aggravate their illness or cause them health problems.</a:t>
            </a:r>
          </a:p>
          <a:p>
            <a:pPr eaLnBrk="1" hangingPunct="1">
              <a:spcBef>
                <a:spcPct val="0"/>
              </a:spcBef>
            </a:pPr>
            <a:endParaRPr lang="en-US" sz="1200" b="0" u="none" kern="1200" baseline="0" dirty="0" smtClean="0">
              <a:solidFill>
                <a:schemeClr val="tx1"/>
              </a:solidFill>
              <a:latin typeface="Arial" pitchFamily="-106" charset="0"/>
              <a:ea typeface="Arial" pitchFamily="-106" charset="0"/>
              <a:cs typeface="Arial" pitchFamily="-106" charset="0"/>
            </a:endParaRPr>
          </a:p>
          <a:p>
            <a:pPr eaLnBrk="1" hangingPunct="1">
              <a:spcBef>
                <a:spcPct val="0"/>
              </a:spcBef>
            </a:pPr>
            <a:r>
              <a:rPr lang="en-US" sz="1200" kern="1200" dirty="0" smtClean="0">
                <a:solidFill>
                  <a:schemeClr val="tx1"/>
                </a:solidFill>
                <a:latin typeface="+mn-lt"/>
                <a:ea typeface="MS PGothic" pitchFamily="34" charset="-128"/>
                <a:cs typeface="MS PGothic" pitchFamily="34" charset="-128"/>
              </a:rPr>
              <a:t>During the individual interviews and focus group discussions, smoking was rarely mentioned when </a:t>
            </a:r>
            <a:r>
              <a:rPr lang="en-US" sz="1200" kern="1200" dirty="0" err="1" smtClean="0">
                <a:solidFill>
                  <a:schemeClr val="tx1"/>
                </a:solidFill>
                <a:latin typeface="+mn-lt"/>
                <a:ea typeface="MS PGothic" pitchFamily="34" charset="-128"/>
                <a:cs typeface="MS PGothic" pitchFamily="34" charset="-128"/>
              </a:rPr>
              <a:t>discucssing</a:t>
            </a:r>
            <a:r>
              <a:rPr lang="en-US" sz="1200" kern="1200" dirty="0" smtClean="0">
                <a:solidFill>
                  <a:schemeClr val="tx1"/>
                </a:solidFill>
                <a:latin typeface="+mn-lt"/>
                <a:ea typeface="MS PGothic" pitchFamily="34" charset="-128"/>
                <a:cs typeface="MS PGothic" pitchFamily="34" charset="-128"/>
              </a:rPr>
              <a:t> the cause of diabetes, factors associated with</a:t>
            </a:r>
            <a:r>
              <a:rPr lang="en-US" sz="1200" kern="1200" baseline="0" dirty="0" smtClean="0">
                <a:solidFill>
                  <a:schemeClr val="tx1"/>
                </a:solidFill>
                <a:latin typeface="+mn-lt"/>
                <a:ea typeface="MS PGothic" pitchFamily="34" charset="-128"/>
                <a:cs typeface="MS PGothic" pitchFamily="34" charset="-128"/>
              </a:rPr>
              <a:t> </a:t>
            </a:r>
            <a:r>
              <a:rPr lang="en-US" sz="1200" kern="1200" dirty="0" smtClean="0">
                <a:solidFill>
                  <a:schemeClr val="tx1"/>
                </a:solidFill>
                <a:latin typeface="+mn-lt"/>
                <a:ea typeface="MS PGothic" pitchFamily="34" charset="-128"/>
                <a:cs typeface="MS PGothic" pitchFamily="34" charset="-128"/>
              </a:rPr>
              <a:t>diabetes complications, and symptom aggravation. Informants commonly stated that diabetes and its complications were related to excessive eating of rice, meat, eggs, sugar and sugary syrups found in popular foods and beverages, fruits they had been warned not to consume in excess such as durian and jackfruit, and too little consumption of water. They also associated diabetes with stress caused by</a:t>
            </a:r>
            <a:r>
              <a:rPr lang="en-US" sz="1200" kern="1200" baseline="0" dirty="0" smtClean="0">
                <a:solidFill>
                  <a:schemeClr val="tx1"/>
                </a:solidFill>
                <a:latin typeface="+mn-lt"/>
                <a:ea typeface="MS PGothic" pitchFamily="34" charset="-128"/>
                <a:cs typeface="MS PGothic" pitchFamily="34" charset="-128"/>
              </a:rPr>
              <a:t> </a:t>
            </a:r>
            <a:r>
              <a:rPr lang="en-US" sz="1200" kern="1200" dirty="0" smtClean="0">
                <a:solidFill>
                  <a:schemeClr val="tx1"/>
                </a:solidFill>
                <a:latin typeface="+mn-lt"/>
                <a:ea typeface="MS PGothic" pitchFamily="34" charset="-128"/>
                <a:cs typeface="MS PGothic" pitchFamily="34" charset="-128"/>
              </a:rPr>
              <a:t>thinking too much about family problems or economic difficulties, hard work and fatigue, lack of exercise, and too little self control. Only two diabetes</a:t>
            </a:r>
            <a:r>
              <a:rPr lang="en-US" sz="1200" kern="1200" baseline="0" dirty="0" smtClean="0">
                <a:solidFill>
                  <a:schemeClr val="tx1"/>
                </a:solidFill>
                <a:latin typeface="+mn-lt"/>
                <a:ea typeface="MS PGothic" pitchFamily="34" charset="-128"/>
                <a:cs typeface="MS PGothic" pitchFamily="34" charset="-128"/>
              </a:rPr>
              <a:t> </a:t>
            </a:r>
            <a:r>
              <a:rPr lang="en-US" sz="1200" kern="1200" dirty="0" smtClean="0">
                <a:solidFill>
                  <a:schemeClr val="tx1"/>
                </a:solidFill>
                <a:latin typeface="+mn-lt"/>
                <a:ea typeface="MS PGothic" pitchFamily="34" charset="-128"/>
                <a:cs typeface="MS PGothic" pitchFamily="34" charset="-128"/>
              </a:rPr>
              <a:t>patients who were interviewed individually spontaneously noted that smoking might increase their blood sugar level and complicate diabetes by affecting the heart or lungs. </a:t>
            </a:r>
          </a:p>
          <a:p>
            <a:pPr eaLnBrk="1" hangingPunct="1">
              <a:spcBef>
                <a:spcPct val="0"/>
              </a:spcBef>
            </a:pPr>
            <a:endParaRPr lang="en-US" sz="1200" kern="1200" dirty="0" smtClean="0">
              <a:solidFill>
                <a:schemeClr val="tx1"/>
              </a:solidFill>
              <a:latin typeface="+mn-lt"/>
              <a:ea typeface="MS PGothic" pitchFamily="34" charset="-128"/>
              <a:cs typeface="MS PGothic" pitchFamily="34" charset="-128"/>
            </a:endParaRPr>
          </a:p>
          <a:p>
            <a:pPr eaLnBrk="1" hangingPunct="1">
              <a:spcBef>
                <a:spcPct val="0"/>
              </a:spcBef>
            </a:pPr>
            <a:r>
              <a:rPr lang="en-US" sz="1200" kern="1200" dirty="0" smtClean="0">
                <a:solidFill>
                  <a:schemeClr val="tx1"/>
                </a:solidFill>
                <a:latin typeface="+mn-lt"/>
                <a:ea typeface="MS PGothic" pitchFamily="34" charset="-128"/>
                <a:cs typeface="MS PGothic" pitchFamily="34" charset="-128"/>
              </a:rPr>
              <a:t>When directly asked about the relationship between smoking and diabetes on the survey, one-fourth (24.7%) had no idea and 33.9% stated that smoking did not aggravate diabetes.</a:t>
            </a:r>
          </a:p>
          <a:p>
            <a:pPr eaLnBrk="1" hangingPunct="1">
              <a:spcBef>
                <a:spcPct val="0"/>
              </a:spcBef>
            </a:pPr>
            <a:endParaRPr lang="en-US" sz="1200" kern="1200" dirty="0" smtClean="0">
              <a:solidFill>
                <a:schemeClr val="tx1"/>
              </a:solidFill>
              <a:latin typeface="+mn-lt"/>
              <a:ea typeface="MS PGothic" pitchFamily="34" charset="-128"/>
              <a:cs typeface="MS PGothic" pitchFamily="34" charset="-128"/>
            </a:endParaRPr>
          </a:p>
          <a:p>
            <a:pPr eaLnBrk="1" hangingPunct="1">
              <a:spcBef>
                <a:spcPct val="0"/>
              </a:spcBef>
            </a:pPr>
            <a:r>
              <a:rPr lang="en-US" sz="1200" kern="1200" dirty="0" smtClean="0">
                <a:solidFill>
                  <a:schemeClr val="tx1"/>
                </a:solidFill>
                <a:latin typeface="+mn-lt"/>
                <a:ea typeface="MS PGothic" pitchFamily="34" charset="-128"/>
                <a:cs typeface="MS PGothic" pitchFamily="34" charset="-128"/>
              </a:rPr>
              <a:t>When asked how many cigarettes a diabetes patient could smoke a day before it was likely to aggravate their illness, both smokers and non smokers in the survey reported that diabetes patients should smoke fewer cigarettes than healthy people. The level of smoking they viewed as relatively harmless was 3 cigarettes per day for diabetes patients vs. 12 cigarettes per day for healthy people.</a:t>
            </a:r>
            <a:r>
              <a:rPr lang="en-US" sz="1200" baseline="30000" dirty="0" smtClean="0"/>
              <a:t>1</a:t>
            </a:r>
            <a:r>
              <a:rPr lang="en-US" sz="1200" kern="1200" dirty="0" smtClean="0">
                <a:solidFill>
                  <a:schemeClr val="tx1"/>
                </a:solidFill>
                <a:latin typeface="+mn-lt"/>
                <a:ea typeface="MS PGothic" pitchFamily="34" charset="-128"/>
                <a:cs typeface="MS PGothic" pitchFamily="34" charset="-128"/>
              </a:rPr>
              <a:t>  </a:t>
            </a:r>
            <a:r>
              <a:rPr lang="en-US" sz="1200" b="0" u="none" baseline="0" dirty="0" smtClean="0">
                <a:latin typeface="Arial" pitchFamily="-106" charset="0"/>
                <a:ea typeface="Arial" pitchFamily="-106" charset="0"/>
                <a:cs typeface="Arial" pitchFamily="-106" charset="0"/>
              </a:rPr>
              <a:t>  </a:t>
            </a:r>
            <a:endParaRPr lang="en-US" sz="1200" b="0" u="none" dirty="0" smtClean="0">
              <a:latin typeface="Arial" pitchFamily="-106" charset="0"/>
              <a:ea typeface="Arial" pitchFamily="-106" charset="0"/>
              <a:cs typeface="Arial" pitchFamily="-106" charset="0"/>
            </a:endParaRPr>
          </a:p>
          <a:p>
            <a:pPr eaLnBrk="1" hangingPunct="1">
              <a:spcBef>
                <a:spcPct val="0"/>
              </a:spcBef>
            </a:pPr>
            <a:endParaRPr lang="en-US" sz="1200" b="1" u="sng" dirty="0" smtClean="0">
              <a:latin typeface="Arial" pitchFamily="-106" charset="0"/>
              <a:ea typeface="Arial" pitchFamily="-106" charset="0"/>
              <a:cs typeface="Arial" pitchFamily="-106" charset="0"/>
            </a:endParaRPr>
          </a:p>
          <a:p>
            <a:pPr eaLnBrk="1" hangingPunct="1">
              <a:spcBef>
                <a:spcPct val="0"/>
              </a:spcBef>
            </a:pPr>
            <a:endParaRPr lang="en-US" sz="1200" b="1" u="sng" dirty="0" smtClean="0">
              <a:latin typeface="Arial" pitchFamily="-106" charset="0"/>
              <a:ea typeface="Arial" pitchFamily="-106" charset="0"/>
              <a:cs typeface="Arial" pitchFamily="-106" charset="0"/>
            </a:endParaRPr>
          </a:p>
          <a:p>
            <a:pPr eaLnBrk="1" hangingPunct="1">
              <a:spcBef>
                <a:spcPct val="0"/>
              </a:spcBef>
            </a:pPr>
            <a:r>
              <a:rPr lang="en-US" sz="1200" b="1" u="sng" dirty="0" smtClean="0">
                <a:latin typeface="Arial" pitchFamily="-106" charset="0"/>
                <a:ea typeface="Arial" pitchFamily="-106" charset="0"/>
                <a:cs typeface="Arial" pitchFamily="-106" charset="0"/>
              </a:rPr>
              <a:t>Reference:</a:t>
            </a:r>
            <a:endParaRPr lang="en-US" sz="1200" dirty="0" smtClean="0">
              <a:latin typeface="Arial" pitchFamily="-106" charset="0"/>
              <a:ea typeface="Arial" pitchFamily="-106" charset="0"/>
              <a:cs typeface="Arial" pitchFamily="-106" charset="0"/>
            </a:endParaRPr>
          </a:p>
          <a:p>
            <a:pPr eaLnBrk="1" hangingPunct="1">
              <a:spcBef>
                <a:spcPct val="0"/>
              </a:spcBef>
            </a:pPr>
            <a:endParaRPr lang="en-US" sz="1100" dirty="0" smtClean="0">
              <a:latin typeface="Arial" pitchFamily="-106" charset="0"/>
              <a:ea typeface="Arial" pitchFamily="-106" charset="0"/>
              <a:cs typeface="Arial" pitchFamily="-106" charset="0"/>
            </a:endParaRPr>
          </a:p>
          <a:p>
            <a:pPr marL="228600" indent="-228600" eaLnBrk="1" hangingPunct="1">
              <a:spcBef>
                <a:spcPct val="0"/>
              </a:spcBef>
              <a:buFont typeface="+mj-lt"/>
              <a:buAutoNum type="arabicPeriod"/>
            </a:pPr>
            <a:r>
              <a:rPr lang="en-US" sz="1100" dirty="0" err="1" smtClean="0">
                <a:latin typeface="Arial" pitchFamily="-106" charset="0"/>
                <a:ea typeface="Arial" pitchFamily="-106" charset="0"/>
                <a:cs typeface="Arial" pitchFamily="-106" charset="0"/>
              </a:rPr>
              <a:t>Padmawati</a:t>
            </a:r>
            <a:r>
              <a:rPr lang="en-US" sz="1100" dirty="0" smtClean="0">
                <a:latin typeface="Arial" pitchFamily="-106" charset="0"/>
                <a:ea typeface="Arial" pitchFamily="-106" charset="0"/>
                <a:cs typeface="Arial" pitchFamily="-106" charset="0"/>
              </a:rPr>
              <a:t> RS, Ng N, </a:t>
            </a:r>
            <a:r>
              <a:rPr lang="en-US" sz="1100" dirty="0" err="1" smtClean="0">
                <a:latin typeface="Arial" pitchFamily="-106" charset="0"/>
                <a:ea typeface="Arial" pitchFamily="-106" charset="0"/>
                <a:cs typeface="Arial" pitchFamily="-106" charset="0"/>
              </a:rPr>
              <a:t>Prabandari</a:t>
            </a:r>
            <a:r>
              <a:rPr lang="en-US" sz="1100" dirty="0" smtClean="0">
                <a:latin typeface="Arial" pitchFamily="-106" charset="0"/>
                <a:ea typeface="Arial" pitchFamily="-106" charset="0"/>
                <a:cs typeface="Arial" pitchFamily="-106" charset="0"/>
              </a:rPr>
              <a:t> YS, Nichter M. </a:t>
            </a:r>
            <a:r>
              <a:rPr lang="en-US" sz="1200" kern="1200" dirty="0" smtClean="0">
                <a:solidFill>
                  <a:schemeClr val="tx1"/>
                </a:solidFill>
                <a:latin typeface="+mn-lt"/>
                <a:ea typeface="MS PGothic" pitchFamily="34" charset="-128"/>
                <a:cs typeface="MS PGothic" pitchFamily="34" charset="-128"/>
              </a:rPr>
              <a:t>Smoking among diabetes patients in Yogyakarta, Indonesia: cessation efforts are urgently needed. </a:t>
            </a:r>
            <a:r>
              <a:rPr lang="en-US" dirty="0" err="1" smtClean="0"/>
              <a:t>Trop</a:t>
            </a:r>
            <a:r>
              <a:rPr lang="en-US" dirty="0" smtClean="0"/>
              <a:t> Med </a:t>
            </a:r>
            <a:r>
              <a:rPr lang="en-US" dirty="0" err="1" smtClean="0"/>
              <a:t>Int</a:t>
            </a:r>
            <a:r>
              <a:rPr lang="en-US" dirty="0" smtClean="0"/>
              <a:t> </a:t>
            </a:r>
            <a:r>
              <a:rPr lang="en-US" i="0" dirty="0" smtClean="0"/>
              <a:t>Health. </a:t>
            </a:r>
            <a:r>
              <a:rPr lang="en-US" sz="1200" kern="1200" dirty="0" smtClean="0">
                <a:solidFill>
                  <a:schemeClr val="tx1"/>
                </a:solidFill>
                <a:latin typeface="+mn-lt"/>
                <a:ea typeface="MS PGothic" pitchFamily="34" charset="-128"/>
                <a:cs typeface="MS PGothic" pitchFamily="34" charset="-128"/>
              </a:rPr>
              <a:t>2009;</a:t>
            </a:r>
            <a:r>
              <a:rPr lang="en-US" i="0" dirty="0" smtClean="0"/>
              <a:t> </a:t>
            </a:r>
            <a:r>
              <a:rPr lang="en-US" sz="1200" kern="1200" dirty="0" smtClean="0">
                <a:solidFill>
                  <a:schemeClr val="tx1"/>
                </a:solidFill>
                <a:latin typeface="+mn-lt"/>
                <a:ea typeface="MS PGothic" pitchFamily="34" charset="-128"/>
                <a:cs typeface="MS PGothic" pitchFamily="34" charset="-128"/>
              </a:rPr>
              <a:t>14(4):1–8 .</a:t>
            </a:r>
          </a:p>
          <a:p>
            <a:pPr eaLnBrk="1" hangingPunct="1">
              <a:spcBef>
                <a:spcPct val="0"/>
              </a:spcBef>
            </a:pPr>
            <a:endParaRPr lang="en-GB" sz="1200" b="1" u="sng" dirty="0" smtClean="0">
              <a:latin typeface="Arial" pitchFamily="-106" charset="0"/>
              <a:ea typeface="Arial" pitchFamily="-106" charset="0"/>
              <a:cs typeface="Arial" pitchFamily="-106" charset="0"/>
            </a:endParaRPr>
          </a:p>
          <a:p>
            <a:endParaRPr lang="en-US" dirty="0"/>
          </a:p>
        </p:txBody>
      </p:sp>
      <p:sp>
        <p:nvSpPr>
          <p:cNvPr id="4" name="Slide Number Placeholder 3"/>
          <p:cNvSpPr>
            <a:spLocks noGrp="1"/>
          </p:cNvSpPr>
          <p:nvPr>
            <p:ph type="sldNum" sz="quarter" idx="10"/>
          </p:nvPr>
        </p:nvSpPr>
        <p:spPr/>
        <p:txBody>
          <a:bodyPr/>
          <a:lstStyle/>
          <a:p>
            <a:pPr>
              <a:defRPr/>
            </a:pPr>
            <a:fld id="{D6544E66-088F-3A45-8022-802233E66C95}" type="slidenum">
              <a:rPr lang="en-US" smtClean="0"/>
              <a:pPr>
                <a:defRPr/>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pPr marL="228600" indent="-228600">
              <a:buFont typeface="Calibri" pitchFamily="-106" charset="0"/>
              <a:buAutoNum type="arabicPeriod"/>
            </a:pPr>
            <a:endParaRPr lang="en-US" dirty="0"/>
          </a:p>
        </p:txBody>
      </p:sp>
      <p:sp>
        <p:nvSpPr>
          <p:cNvPr id="21508" name="Slide Number Placeholder 3"/>
          <p:cNvSpPr>
            <a:spLocks noGrp="1"/>
          </p:cNvSpPr>
          <p:nvPr>
            <p:ph type="sldNum" sz="quarter" idx="5"/>
          </p:nvPr>
        </p:nvSpPr>
        <p:spPr bwMode="auto">
          <a:noFill/>
          <a:ln>
            <a:miter lim="800000"/>
            <a:headEnd/>
            <a:tailEnd/>
          </a:ln>
        </p:spPr>
        <p:txBody>
          <a:bodyPr/>
          <a:lstStyle/>
          <a:p>
            <a:fld id="{BB5B047D-2EAC-2A40-8F74-D20C17B954EA}"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endParaRPr lang="en-US" dirty="0"/>
          </a:p>
        </p:txBody>
      </p:sp>
      <p:sp>
        <p:nvSpPr>
          <p:cNvPr id="23556" name="Slide Number Placeholder 3"/>
          <p:cNvSpPr>
            <a:spLocks noGrp="1"/>
          </p:cNvSpPr>
          <p:nvPr>
            <p:ph type="sldNum" sz="quarter" idx="5"/>
          </p:nvPr>
        </p:nvSpPr>
        <p:spPr bwMode="auto">
          <a:noFill/>
          <a:ln>
            <a:miter lim="800000"/>
            <a:headEnd/>
            <a:tailEnd/>
          </a:ln>
        </p:spPr>
        <p:txBody>
          <a:bodyPr/>
          <a:lstStyle/>
          <a:p>
            <a:fld id="{B67E1873-7D2F-5741-9896-5008F4C01E17}"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pPr>
              <a:spcBef>
                <a:spcPct val="0"/>
              </a:spcBef>
            </a:pPr>
            <a:r>
              <a:rPr lang="en-US" sz="1100" b="1" dirty="0" smtClean="0">
                <a:latin typeface="Arial" pitchFamily="-106" charset="0"/>
                <a:ea typeface="Arial" pitchFamily="-106" charset="0"/>
                <a:cs typeface="Arial" pitchFamily="-106" charset="0"/>
              </a:rPr>
              <a:t>Notes:</a:t>
            </a:r>
          </a:p>
          <a:p>
            <a:pPr>
              <a:spcBef>
                <a:spcPct val="0"/>
              </a:spcBef>
            </a:pPr>
            <a:endParaRPr lang="en-US" sz="1100" dirty="0" smtClean="0">
              <a:latin typeface="Arial" pitchFamily="-106" charset="0"/>
              <a:ea typeface="Arial" pitchFamily="-106" charset="0"/>
              <a:cs typeface="Arial" pitchFamily="-106" charset="0"/>
            </a:endParaRPr>
          </a:p>
          <a:p>
            <a:pPr>
              <a:spcBef>
                <a:spcPct val="0"/>
              </a:spcBef>
            </a:pPr>
            <a:r>
              <a:rPr lang="en-US" sz="1100" dirty="0" smtClean="0">
                <a:latin typeface="Arial" pitchFamily="-106" charset="0"/>
                <a:ea typeface="Arial" pitchFamily="-106" charset="0"/>
                <a:cs typeface="Arial" pitchFamily="-106" charset="0"/>
              </a:rPr>
              <a:t>Diabetes </a:t>
            </a:r>
            <a:r>
              <a:rPr lang="en-US" sz="1100" dirty="0">
                <a:latin typeface="Arial" pitchFamily="-106" charset="0"/>
                <a:ea typeface="Arial" pitchFamily="-106" charset="0"/>
                <a:cs typeface="Arial" pitchFamily="-106" charset="0"/>
              </a:rPr>
              <a:t>mellitus (DM) is one of the primary causes of disability and premature death in both the developed and developing world. The prevalence of DM is rising at an alarming rate and has become a world-wide epidemic. Worldwide, the total number of people with diabetes is  projected to increase from 171 million (2000) to 366 million (2030). Much of this surge will be experienced in developing countries where it is estimated that the number of adults with DM will rise by 246% from 115 to 284 million. </a:t>
            </a:r>
            <a:r>
              <a:rPr lang="en-GB" sz="1100" dirty="0">
                <a:latin typeface="Arial" pitchFamily="-106" charset="0"/>
                <a:ea typeface="Arial" pitchFamily="-106" charset="0"/>
                <a:cs typeface="Arial" pitchFamily="-106" charset="0"/>
              </a:rPr>
              <a:t>Of particular concern, most of the patients in developing countries develop DM prematurely. About 75% of DM patients in developing countries are less than 64 years old, while the corresponding figure is 52% in developed countries. </a:t>
            </a:r>
          </a:p>
          <a:p>
            <a:pPr>
              <a:spcBef>
                <a:spcPct val="0"/>
              </a:spcBef>
            </a:pPr>
            <a:endParaRPr lang="en-GB" sz="1100" dirty="0">
              <a:latin typeface="Arial" pitchFamily="-106" charset="0"/>
              <a:ea typeface="Arial" pitchFamily="-106" charset="0"/>
              <a:cs typeface="Arial" pitchFamily="-106" charset="0"/>
            </a:endParaRPr>
          </a:p>
          <a:p>
            <a:pPr>
              <a:spcBef>
                <a:spcPct val="0"/>
              </a:spcBef>
            </a:pPr>
            <a:r>
              <a:rPr lang="en-GB" sz="1100" dirty="0">
                <a:latin typeface="Arial" pitchFamily="-106" charset="0"/>
                <a:ea typeface="Arial" pitchFamily="-106" charset="0"/>
                <a:cs typeface="Arial" pitchFamily="-106" charset="0"/>
              </a:rPr>
              <a:t>In Indonesia, the DM prevalence is estimated to reach 10.6% in 2030, almost tripling the number of diabetes patients to 21.3 million people. Of particular concern, 78% of diabetes patients in Indonesia in 2000 were less than 64 years old (27% aged 20-44 years old and 51% aged 45-64 years old).</a:t>
            </a:r>
            <a:endParaRPr lang="en-GB" sz="1100" dirty="0" smtClean="0">
              <a:latin typeface="Arial" pitchFamily="-106" charset="0"/>
              <a:ea typeface="Arial" pitchFamily="-106" charset="0"/>
              <a:cs typeface="Arial" pitchFamily="-106" charset="0"/>
            </a:endParaRPr>
          </a:p>
          <a:p>
            <a:pPr>
              <a:spcBef>
                <a:spcPct val="0"/>
              </a:spcBef>
            </a:pPr>
            <a:endParaRPr lang="en-GB" sz="1100" b="1" u="sng" dirty="0" smtClean="0">
              <a:latin typeface="Arial" pitchFamily="-106" charset="0"/>
              <a:ea typeface="Arial" pitchFamily="-106" charset="0"/>
              <a:cs typeface="Arial" pitchFamily="-106" charset="0"/>
            </a:endParaRPr>
          </a:p>
          <a:p>
            <a:pPr>
              <a:spcBef>
                <a:spcPct val="0"/>
              </a:spcBef>
            </a:pPr>
            <a:r>
              <a:rPr lang="en-GB" sz="1100" b="1" u="sng" dirty="0" smtClean="0">
                <a:latin typeface="Arial" pitchFamily="-106" charset="0"/>
                <a:ea typeface="Arial" pitchFamily="-106" charset="0"/>
                <a:cs typeface="Arial" pitchFamily="-106" charset="0"/>
              </a:rPr>
              <a:t>References:</a:t>
            </a:r>
          </a:p>
          <a:p>
            <a:pPr>
              <a:spcBef>
                <a:spcPct val="0"/>
              </a:spcBef>
            </a:pPr>
            <a:endParaRPr lang="en-GB" sz="1100" b="1" u="sng" dirty="0">
              <a:latin typeface="Arial" pitchFamily="-106" charset="0"/>
              <a:ea typeface="Arial" pitchFamily="-106" charset="0"/>
              <a:cs typeface="Arial" pitchFamily="-106" charset="0"/>
            </a:endParaRPr>
          </a:p>
          <a:p>
            <a:pPr marL="228600" indent="-228600">
              <a:spcBef>
                <a:spcPct val="0"/>
              </a:spcBef>
              <a:buFont typeface="+mj-lt"/>
              <a:buAutoNum type="arabicPeriod"/>
            </a:pPr>
            <a:r>
              <a:rPr lang="en-US" sz="1100" dirty="0">
                <a:latin typeface="Arial" pitchFamily="-106" charset="0"/>
                <a:ea typeface="Arial" pitchFamily="-106" charset="0"/>
                <a:cs typeface="Arial" pitchFamily="-106" charset="0"/>
              </a:rPr>
              <a:t>Wild S, </a:t>
            </a:r>
            <a:r>
              <a:rPr lang="en-US" sz="1100" dirty="0" err="1">
                <a:latin typeface="Arial" pitchFamily="-106" charset="0"/>
                <a:ea typeface="Arial" pitchFamily="-106" charset="0"/>
                <a:cs typeface="Arial" pitchFamily="-106" charset="0"/>
              </a:rPr>
              <a:t>Roglic</a:t>
            </a:r>
            <a:r>
              <a:rPr lang="en-US" sz="1100" dirty="0">
                <a:latin typeface="Arial" pitchFamily="-106" charset="0"/>
                <a:ea typeface="Arial" pitchFamily="-106" charset="0"/>
                <a:cs typeface="Arial" pitchFamily="-106" charset="0"/>
              </a:rPr>
              <a:t> G, Green A, </a:t>
            </a:r>
            <a:r>
              <a:rPr lang="en-US" sz="1100" dirty="0" err="1">
                <a:latin typeface="Arial" pitchFamily="-106" charset="0"/>
                <a:ea typeface="Arial" pitchFamily="-106" charset="0"/>
                <a:cs typeface="Arial" pitchFamily="-106" charset="0"/>
              </a:rPr>
              <a:t>Sicree</a:t>
            </a:r>
            <a:r>
              <a:rPr lang="en-US" sz="1100" dirty="0">
                <a:latin typeface="Arial" pitchFamily="-106" charset="0"/>
                <a:ea typeface="Arial" pitchFamily="-106" charset="0"/>
                <a:cs typeface="Arial" pitchFamily="-106" charset="0"/>
              </a:rPr>
              <a:t> R, King H. Global prevalence of diabetes: estimates for the year 2000 and projections for 2030. Diabetes Care. 2004; 27(5):</a:t>
            </a:r>
            <a:r>
              <a:rPr lang="en-US" sz="1100" dirty="0" smtClean="0">
                <a:latin typeface="Arial" pitchFamily="-106" charset="0"/>
                <a:ea typeface="Arial" pitchFamily="-106" charset="0"/>
                <a:cs typeface="Arial" pitchFamily="-106" charset="0"/>
              </a:rPr>
              <a:t>1047</a:t>
            </a:r>
            <a:r>
              <a:rPr lang="en-US" sz="1100" dirty="0" smtClean="0"/>
              <a:t>–</a:t>
            </a:r>
            <a:r>
              <a:rPr lang="en-US" sz="1100" dirty="0" smtClean="0">
                <a:latin typeface="Arial" pitchFamily="-106" charset="0"/>
                <a:ea typeface="Arial" pitchFamily="-106" charset="0"/>
                <a:cs typeface="Arial" pitchFamily="-106" charset="0"/>
              </a:rPr>
              <a:t>53</a:t>
            </a:r>
            <a:r>
              <a:rPr lang="en-US" sz="1100" dirty="0">
                <a:latin typeface="Arial" pitchFamily="-106" charset="0"/>
                <a:ea typeface="Arial" pitchFamily="-106" charset="0"/>
                <a:cs typeface="Arial" pitchFamily="-106" charset="0"/>
              </a:rPr>
              <a:t>.</a:t>
            </a:r>
            <a:endParaRPr lang="id-ID" sz="1100" dirty="0">
              <a:latin typeface="Arial" pitchFamily="-106" charset="0"/>
              <a:ea typeface="Arial" pitchFamily="-106" charset="0"/>
              <a:cs typeface="Arial" pitchFamily="-106" charset="0"/>
            </a:endParaRPr>
          </a:p>
          <a:p>
            <a:pPr marL="228600" indent="-228600">
              <a:spcBef>
                <a:spcPct val="0"/>
              </a:spcBef>
              <a:buFont typeface="+mj-lt"/>
              <a:buAutoNum type="arabicPeriod"/>
            </a:pPr>
            <a:r>
              <a:rPr lang="en-US" sz="1100" dirty="0" err="1">
                <a:latin typeface="Arial" pitchFamily="-106" charset="0"/>
                <a:ea typeface="Arial" pitchFamily="-106" charset="0"/>
                <a:cs typeface="Arial" pitchFamily="-106" charset="0"/>
              </a:rPr>
              <a:t>Zimmet</a:t>
            </a:r>
            <a:r>
              <a:rPr lang="en-US" sz="1100" dirty="0">
                <a:latin typeface="Arial" pitchFamily="-106" charset="0"/>
                <a:ea typeface="Arial" pitchFamily="-106" charset="0"/>
                <a:cs typeface="Arial" pitchFamily="-106" charset="0"/>
              </a:rPr>
              <a:t> P. The burden of type 2 diabetes: are we doing enough? Diabetes </a:t>
            </a:r>
            <a:r>
              <a:rPr lang="en-US" sz="1100" dirty="0" err="1">
                <a:latin typeface="Arial" pitchFamily="-106" charset="0"/>
                <a:ea typeface="Arial" pitchFamily="-106" charset="0"/>
                <a:cs typeface="Arial" pitchFamily="-106" charset="0"/>
              </a:rPr>
              <a:t>Metab</a:t>
            </a:r>
            <a:r>
              <a:rPr lang="en-US" sz="1100" dirty="0">
                <a:latin typeface="Arial" pitchFamily="-106" charset="0"/>
                <a:ea typeface="Arial" pitchFamily="-106" charset="0"/>
                <a:cs typeface="Arial" pitchFamily="-106" charset="0"/>
              </a:rPr>
              <a:t>. 2003; 29(4 Pt 2):</a:t>
            </a:r>
            <a:r>
              <a:rPr lang="en-US" sz="1100" dirty="0" smtClean="0">
                <a:latin typeface="Arial" pitchFamily="-106" charset="0"/>
                <a:ea typeface="Arial" pitchFamily="-106" charset="0"/>
                <a:cs typeface="Arial" pitchFamily="-106" charset="0"/>
              </a:rPr>
              <a:t>6S9</a:t>
            </a:r>
            <a:r>
              <a:rPr lang="en-US" sz="1100" dirty="0" smtClean="0"/>
              <a:t>–</a:t>
            </a:r>
            <a:r>
              <a:rPr lang="en-US" sz="1100" dirty="0" smtClean="0">
                <a:latin typeface="Arial" pitchFamily="-106" charset="0"/>
                <a:ea typeface="Arial" pitchFamily="-106" charset="0"/>
                <a:cs typeface="Arial" pitchFamily="-106" charset="0"/>
              </a:rPr>
              <a:t>18</a:t>
            </a:r>
            <a:r>
              <a:rPr lang="en-US" sz="1100" dirty="0">
                <a:latin typeface="Arial" pitchFamily="-106" charset="0"/>
                <a:ea typeface="Arial" pitchFamily="-106" charset="0"/>
                <a:cs typeface="Arial" pitchFamily="-106" charset="0"/>
              </a:rPr>
              <a:t>.</a:t>
            </a:r>
            <a:endParaRPr lang="id-ID" sz="1100" dirty="0">
              <a:latin typeface="Arial" pitchFamily="-106" charset="0"/>
              <a:ea typeface="Arial" pitchFamily="-106" charset="0"/>
              <a:cs typeface="Arial" pitchFamily="-106" charset="0"/>
            </a:endParaRPr>
          </a:p>
          <a:p>
            <a:pPr>
              <a:spcBef>
                <a:spcPct val="0"/>
              </a:spcBef>
            </a:pPr>
            <a:endParaRPr lang="en-GB" sz="1100" dirty="0">
              <a:latin typeface="Arial" pitchFamily="-106" charset="0"/>
              <a:ea typeface="Arial" pitchFamily="-106" charset="0"/>
              <a:cs typeface="Arial" pitchFamily="-106"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a:lnSpc>
                <a:spcPct val="80000"/>
              </a:lnSpc>
            </a:pPr>
            <a:r>
              <a:rPr lang="en-US" sz="900" b="1" dirty="0"/>
              <a:t>Notes:</a:t>
            </a:r>
            <a:endParaRPr lang="en-US" sz="900" dirty="0"/>
          </a:p>
          <a:p>
            <a:pPr>
              <a:lnSpc>
                <a:spcPct val="80000"/>
              </a:lnSpc>
            </a:pPr>
            <a:r>
              <a:rPr lang="en-US" sz="900" dirty="0"/>
              <a:t> </a:t>
            </a:r>
          </a:p>
          <a:p>
            <a:pPr>
              <a:lnSpc>
                <a:spcPct val="80000"/>
              </a:lnSpc>
            </a:pPr>
            <a:r>
              <a:rPr lang="en-US" sz="900" dirty="0"/>
              <a:t>India also has the largest number of people with diabetes in the world, with an estimated 19.3 million in 1995 and a projected 57.2 million in 2025. The prevalence of type 2 diabetes in urban Indian adults has been reported to have increased from less than 3.0% in 1970 to about 12.0% in 2000. The Indian Council of Medical Research (ICMR) estimates the prevalence of diabetes in adults to be 3.8% in rural areas and 11.8% in urban areas. A high frequency of diabetes, central obesity, and other features of the metabolic syndrome (especially the characteristic </a:t>
            </a:r>
            <a:r>
              <a:rPr lang="en-US" sz="900" dirty="0" err="1"/>
              <a:t>dyslipidemia</a:t>
            </a:r>
            <a:r>
              <a:rPr lang="en-US" sz="900" dirty="0"/>
              <a:t> of reduced HDL cholesterol and raised triglycerides) have been reported in migrant and urban Indian population groups.</a:t>
            </a:r>
            <a:r>
              <a:rPr lang="en-US" sz="900" baseline="30000" dirty="0"/>
              <a:t>1</a:t>
            </a:r>
            <a:endParaRPr lang="en-US" sz="900" dirty="0"/>
          </a:p>
          <a:p>
            <a:pPr>
              <a:lnSpc>
                <a:spcPct val="80000"/>
              </a:lnSpc>
            </a:pPr>
            <a:endParaRPr lang="en-US" sz="900" dirty="0"/>
          </a:p>
          <a:p>
            <a:pPr>
              <a:lnSpc>
                <a:spcPct val="80000"/>
              </a:lnSpc>
            </a:pPr>
            <a:r>
              <a:rPr lang="en-US" sz="900" dirty="0"/>
              <a:t>While very high levels of diabetes have been reported in urban areas of India, only limited data is available for rural regions where over 70% of the population lives. Data from a large-scale survey done in 2005 indicate that a huge burden of diabetes will likely occur in rural India in the coming few decades. A total of 4,535 individuals aged &gt;30 years were sampled from a developing rural area of Andhra Pradesh. On the basis of the finger-prick measurements, the prevalence of diabetes was 13.2%, of which 6.4% were known and 6.8% were previously undiagnosed.</a:t>
            </a:r>
            <a:r>
              <a:rPr lang="en-US" sz="900" baseline="30000" dirty="0"/>
              <a:t>2</a:t>
            </a:r>
            <a:endParaRPr lang="en-US" sz="900" dirty="0"/>
          </a:p>
          <a:p>
            <a:pPr>
              <a:lnSpc>
                <a:spcPct val="80000"/>
              </a:lnSpc>
            </a:pPr>
            <a:r>
              <a:rPr lang="en-US" sz="900" dirty="0"/>
              <a:t>The higher prevalence of IGT as compared to diabetes patients in subjects less than 40 years in the National Urban Diabetes Survey (NUDS) indicates the number of people at a high risk of conversion to diabetes, i.e. the potential for a further increase in the number of </a:t>
            </a:r>
            <a:r>
              <a:rPr lang="en-US" sz="900" dirty="0" smtClean="0"/>
              <a:t>diabetes </a:t>
            </a:r>
            <a:r>
              <a:rPr lang="en-US" sz="900" dirty="0"/>
              <a:t>patients.</a:t>
            </a:r>
            <a:r>
              <a:rPr lang="en-US" sz="900" baseline="30000" dirty="0"/>
              <a:t>3</a:t>
            </a:r>
            <a:endParaRPr lang="en-US" sz="900" dirty="0"/>
          </a:p>
          <a:p>
            <a:pPr>
              <a:lnSpc>
                <a:spcPct val="80000"/>
              </a:lnSpc>
            </a:pPr>
            <a:r>
              <a:rPr lang="en-US" sz="900" dirty="0"/>
              <a:t> </a:t>
            </a:r>
          </a:p>
          <a:p>
            <a:pPr>
              <a:lnSpc>
                <a:spcPct val="80000"/>
              </a:lnSpc>
            </a:pPr>
            <a:r>
              <a:rPr lang="en-US" sz="900" b="1" dirty="0"/>
              <a:t>References:</a:t>
            </a:r>
            <a:endParaRPr lang="en-US" sz="900" dirty="0"/>
          </a:p>
          <a:p>
            <a:pPr>
              <a:lnSpc>
                <a:spcPct val="80000"/>
              </a:lnSpc>
            </a:pPr>
            <a:r>
              <a:rPr lang="en-US" sz="900" dirty="0"/>
              <a:t> </a:t>
            </a:r>
          </a:p>
          <a:p>
            <a:pPr marL="228600" indent="-228600">
              <a:lnSpc>
                <a:spcPct val="80000"/>
              </a:lnSpc>
              <a:buFont typeface="+mj-lt"/>
              <a:buAutoNum type="arabicPeriod"/>
            </a:pPr>
            <a:r>
              <a:rPr lang="en-US" sz="900" dirty="0"/>
              <a:t>Reddy KS, Shah B, Varghese C, </a:t>
            </a:r>
            <a:r>
              <a:rPr lang="en-US" sz="900" dirty="0" err="1"/>
              <a:t>Ramadoss</a:t>
            </a:r>
            <a:r>
              <a:rPr lang="en-US" sz="900" dirty="0"/>
              <a:t> A. Responding to the threat of chronic diseases in India.</a:t>
            </a:r>
            <a:r>
              <a:rPr lang="en-US" sz="900" i="1" dirty="0"/>
              <a:t> </a:t>
            </a:r>
            <a:r>
              <a:rPr lang="en-US" sz="900" dirty="0"/>
              <a:t>Lancet. 2005; </a:t>
            </a:r>
            <a:r>
              <a:rPr lang="en-US" sz="900" dirty="0" smtClean="0"/>
              <a:t>366:1744–9</a:t>
            </a:r>
            <a:r>
              <a:rPr lang="en-US" sz="900" dirty="0"/>
              <a:t>. </a:t>
            </a:r>
          </a:p>
          <a:p>
            <a:pPr marL="228600" indent="-228600">
              <a:lnSpc>
                <a:spcPct val="80000"/>
              </a:lnSpc>
              <a:buFont typeface="+mj-lt"/>
              <a:buAutoNum type="arabicPeriod"/>
            </a:pPr>
            <a:r>
              <a:rPr lang="en-US" sz="900" dirty="0"/>
              <a:t>Chow CK, </a:t>
            </a:r>
            <a:r>
              <a:rPr lang="en-US" sz="900" dirty="0" err="1"/>
              <a:t>Raju</a:t>
            </a:r>
            <a:r>
              <a:rPr lang="en-US" sz="900" dirty="0"/>
              <a:t> PK, </a:t>
            </a:r>
            <a:r>
              <a:rPr lang="en-US" sz="900" dirty="0" err="1"/>
              <a:t>Raju</a:t>
            </a:r>
            <a:r>
              <a:rPr lang="en-US" sz="900" dirty="0"/>
              <a:t> R, Reddy KS, Cardona M, </a:t>
            </a:r>
            <a:r>
              <a:rPr lang="en-US" sz="900" dirty="0" err="1"/>
              <a:t>Celermajer</a:t>
            </a:r>
            <a:r>
              <a:rPr lang="en-US" sz="900" dirty="0"/>
              <a:t> DS, et al. The prevalence and management of diabetes in rural India. Diabetes Care. 2006; </a:t>
            </a:r>
            <a:r>
              <a:rPr lang="en-US" sz="900" dirty="0" smtClean="0"/>
              <a:t>29:1717–8</a:t>
            </a:r>
            <a:r>
              <a:rPr lang="en-US" sz="900" dirty="0"/>
              <a:t>. </a:t>
            </a:r>
          </a:p>
          <a:p>
            <a:pPr marL="228600" indent="-228600">
              <a:lnSpc>
                <a:spcPct val="80000"/>
              </a:lnSpc>
              <a:buFont typeface="+mj-lt"/>
              <a:buAutoNum type="arabicPeriod"/>
            </a:pPr>
            <a:r>
              <a:rPr lang="en-US" sz="900" dirty="0" err="1"/>
              <a:t>Ramachandran</a:t>
            </a:r>
            <a:r>
              <a:rPr lang="en-US" sz="900" dirty="0"/>
              <a:t> A, </a:t>
            </a:r>
            <a:r>
              <a:rPr lang="en-US" sz="900" dirty="0" err="1"/>
              <a:t>Snehalatha</a:t>
            </a:r>
            <a:r>
              <a:rPr lang="en-US" sz="900" dirty="0"/>
              <a:t> C, </a:t>
            </a:r>
            <a:r>
              <a:rPr lang="en-US" sz="900" dirty="0" err="1"/>
              <a:t>Kapur</a:t>
            </a:r>
            <a:r>
              <a:rPr lang="en-US" sz="900" dirty="0"/>
              <a:t> A, Vijay V, Mohan V, Das AK, et al. High prevalence of diabetes and impaired glucose tolerance in India: national Urban Diabetes Survey. </a:t>
            </a:r>
            <a:r>
              <a:rPr lang="en-US" sz="900" dirty="0" err="1"/>
              <a:t>Diabetologia</a:t>
            </a:r>
            <a:r>
              <a:rPr lang="en-US" sz="900" dirty="0"/>
              <a:t>.</a:t>
            </a:r>
            <a:r>
              <a:rPr lang="en-US" sz="900" i="1" dirty="0"/>
              <a:t> </a:t>
            </a:r>
            <a:r>
              <a:rPr lang="en-US" sz="900" dirty="0"/>
              <a:t>1992; </a:t>
            </a:r>
            <a:r>
              <a:rPr lang="en-US" sz="900" dirty="0" smtClean="0"/>
              <a:t>44:1094–101</a:t>
            </a:r>
            <a:r>
              <a:rPr lang="en-US" sz="900" dirty="0"/>
              <a:t>.</a:t>
            </a:r>
          </a:p>
          <a:p>
            <a:pPr>
              <a:lnSpc>
                <a:spcPct val="80000"/>
              </a:lnSpc>
              <a:buFont typeface="Calibri" pitchFamily="-106" charset="0"/>
              <a:buAutoNum type="arabicPeriod"/>
            </a:pPr>
            <a:endParaRPr lang="en-US" sz="900" dirty="0"/>
          </a:p>
        </p:txBody>
      </p:sp>
      <p:sp>
        <p:nvSpPr>
          <p:cNvPr id="28676" name="Slide Number Placeholder 3"/>
          <p:cNvSpPr>
            <a:spLocks noGrp="1"/>
          </p:cNvSpPr>
          <p:nvPr>
            <p:ph type="sldNum" sz="quarter" idx="5"/>
          </p:nvPr>
        </p:nvSpPr>
        <p:spPr bwMode="auto">
          <a:noFill/>
          <a:ln>
            <a:miter lim="800000"/>
            <a:headEnd/>
            <a:tailEnd/>
          </a:ln>
        </p:spPr>
        <p:txBody>
          <a:bodyPr/>
          <a:lstStyle/>
          <a:p>
            <a:fld id="{ACC533C3-4B44-7F44-9F70-01E5DF92D82F}"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Notes:</a:t>
            </a:r>
          </a:p>
          <a:p>
            <a:endParaRPr lang="en-US" dirty="0" smtClean="0"/>
          </a:p>
          <a:p>
            <a:r>
              <a:rPr lang="en-GB" dirty="0" smtClean="0"/>
              <a:t>The International Diabetes</a:t>
            </a:r>
            <a:r>
              <a:rPr lang="en-GB" baseline="0" dirty="0" smtClean="0"/>
              <a:t> </a:t>
            </a:r>
            <a:r>
              <a:rPr lang="en-GB" dirty="0" smtClean="0"/>
              <a:t>Federation is a</a:t>
            </a:r>
            <a:r>
              <a:rPr lang="en-GB" baseline="0" dirty="0" smtClean="0"/>
              <a:t> </a:t>
            </a:r>
            <a:r>
              <a:rPr lang="en-GB" dirty="0" smtClean="0"/>
              <a:t>global voice for diabetes. The publication of the IDF Diabetes Atlas identified</a:t>
            </a:r>
            <a:r>
              <a:rPr lang="en-GB" baseline="0" dirty="0" smtClean="0"/>
              <a:t> areas/countries in the world with a high prevalence of diabetes. According to the latest data published (2010) the top 10 countries with high numbers of diabetes patients  (aged 20–79 years old) are: India, China, USA, Russian Federation, Brazil, Germany, Pakistan, Japan, Indonesia, and Mexico.</a:t>
            </a:r>
            <a:r>
              <a:rPr lang="en-GB" baseline="30000" dirty="0" smtClean="0"/>
              <a:t>1</a:t>
            </a:r>
          </a:p>
          <a:p>
            <a:endParaRPr lang="en-GB" baseline="30000" dirty="0" smtClean="0"/>
          </a:p>
          <a:p>
            <a:r>
              <a:rPr lang="en-GB" baseline="0" dirty="0" smtClean="0"/>
              <a:t>A survey for collecting blood glucose data was conducted in 33 provinces in Indonesia, among populations who lived in urban areas. The samples were all family members 15 years old and over from selective households in 294 </a:t>
            </a:r>
            <a:r>
              <a:rPr lang="en-GB" baseline="0" dirty="0" err="1" smtClean="0"/>
              <a:t>subdistricts</a:t>
            </a:r>
            <a:r>
              <a:rPr lang="en-GB" baseline="0" dirty="0" smtClean="0"/>
              <a:t> in urban areas (15,536 households). The prevalence of diabetes in urban Indonesia was 5.7%, consisting of diagnosed diabetes mellitus (DDM) 1.5%, undiagnosed diabetes mellitus (UDDM) 4.2%, and impaired glucose tolerance (IGT) 10.2%. DDM was determined by a medical doctor based on whether the subjects regularly </a:t>
            </a:r>
            <a:r>
              <a:rPr lang="en-US" sz="1200" kern="1200" dirty="0" smtClean="0">
                <a:solidFill>
                  <a:schemeClr val="tx1"/>
                </a:solidFill>
                <a:latin typeface="+mn-lt"/>
                <a:ea typeface="MS PGothic" pitchFamily="34" charset="-128"/>
                <a:cs typeface="MS PGothic" pitchFamily="34" charset="-128"/>
              </a:rPr>
              <a:t>took oral </a:t>
            </a:r>
            <a:r>
              <a:rPr lang="en-US" sz="1200" kern="1200" dirty="0" err="1" smtClean="0">
                <a:solidFill>
                  <a:schemeClr val="tx1"/>
                </a:solidFill>
                <a:latin typeface="+mn-lt"/>
                <a:ea typeface="MS PGothic" pitchFamily="34" charset="-128"/>
                <a:cs typeface="MS PGothic" pitchFamily="34" charset="-128"/>
              </a:rPr>
              <a:t>antidiabetes</a:t>
            </a:r>
            <a:r>
              <a:rPr lang="en-US" sz="1200" kern="1200" dirty="0" smtClean="0">
                <a:solidFill>
                  <a:schemeClr val="tx1"/>
                </a:solidFill>
                <a:latin typeface="+mn-lt"/>
                <a:ea typeface="MS PGothic" pitchFamily="34" charset="-128"/>
                <a:cs typeface="MS PGothic" pitchFamily="34" charset="-128"/>
              </a:rPr>
              <a:t> drugs/injection insulin or they previously had a history of DM with classic symptom criteria of </a:t>
            </a:r>
            <a:r>
              <a:rPr lang="en-US" sz="1200" kern="1200" dirty="0" err="1" smtClean="0">
                <a:solidFill>
                  <a:schemeClr val="tx1"/>
                </a:solidFill>
                <a:latin typeface="+mn-lt"/>
                <a:ea typeface="MS PGothic" pitchFamily="34" charset="-128"/>
                <a:cs typeface="MS PGothic" pitchFamily="34" charset="-128"/>
              </a:rPr>
              <a:t>polyuria</a:t>
            </a:r>
            <a:r>
              <a:rPr lang="en-US" sz="1200" kern="1200" dirty="0" smtClean="0">
                <a:solidFill>
                  <a:schemeClr val="tx1"/>
                </a:solidFill>
                <a:latin typeface="+mn-lt"/>
                <a:ea typeface="MS PGothic" pitchFamily="34" charset="-128"/>
                <a:cs typeface="MS PGothic" pitchFamily="34" charset="-128"/>
              </a:rPr>
              <a:t>, </a:t>
            </a:r>
            <a:r>
              <a:rPr lang="en-US" sz="1200" kern="1200" dirty="0" err="1" smtClean="0">
                <a:solidFill>
                  <a:schemeClr val="tx1"/>
                </a:solidFill>
                <a:latin typeface="+mn-lt"/>
                <a:ea typeface="MS PGothic" pitchFamily="34" charset="-128"/>
                <a:cs typeface="MS PGothic" pitchFamily="34" charset="-128"/>
              </a:rPr>
              <a:t>polydipsia</a:t>
            </a:r>
            <a:r>
              <a:rPr lang="en-US" sz="1200" kern="1200" dirty="0" smtClean="0">
                <a:solidFill>
                  <a:schemeClr val="tx1"/>
                </a:solidFill>
                <a:latin typeface="+mn-lt"/>
                <a:ea typeface="MS PGothic" pitchFamily="34" charset="-128"/>
                <a:cs typeface="MS PGothic" pitchFamily="34" charset="-128"/>
              </a:rPr>
              <a:t>, and </a:t>
            </a:r>
            <a:r>
              <a:rPr lang="en-US" sz="1200" kern="1200" dirty="0" err="1" smtClean="0">
                <a:solidFill>
                  <a:schemeClr val="tx1"/>
                </a:solidFill>
                <a:latin typeface="+mn-lt"/>
                <a:ea typeface="MS PGothic" pitchFamily="34" charset="-128"/>
                <a:cs typeface="MS PGothic" pitchFamily="34" charset="-128"/>
              </a:rPr>
              <a:t>polyphagia</a:t>
            </a:r>
            <a:r>
              <a:rPr lang="en-US" sz="1200" kern="1200" dirty="0" smtClean="0">
                <a:solidFill>
                  <a:schemeClr val="tx1"/>
                </a:solidFill>
                <a:latin typeface="+mn-lt"/>
                <a:ea typeface="MS PGothic" pitchFamily="34" charset="-128"/>
                <a:cs typeface="MS PGothic" pitchFamily="34" charset="-128"/>
              </a:rPr>
              <a:t> plus venous plasma glucose anytime &gt; 200 mg/</a:t>
            </a:r>
            <a:r>
              <a:rPr lang="en-US" sz="1200" kern="1200" dirty="0" err="1" smtClean="0">
                <a:solidFill>
                  <a:schemeClr val="tx1"/>
                </a:solidFill>
                <a:latin typeface="+mn-lt"/>
                <a:ea typeface="MS PGothic" pitchFamily="34" charset="-128"/>
                <a:cs typeface="MS PGothic" pitchFamily="34" charset="-128"/>
              </a:rPr>
              <a:t>dL</a:t>
            </a:r>
            <a:r>
              <a:rPr lang="en-US" sz="1200" kern="1200" dirty="0" smtClean="0">
                <a:solidFill>
                  <a:schemeClr val="tx1"/>
                </a:solidFill>
                <a:latin typeface="+mn-lt"/>
                <a:ea typeface="MS PGothic" pitchFamily="34" charset="-128"/>
                <a:cs typeface="MS PGothic" pitchFamily="34" charset="-128"/>
              </a:rPr>
              <a:t> or plus fasting venous plasma glucose &gt; 126 mg/</a:t>
            </a:r>
            <a:r>
              <a:rPr lang="en-US" sz="1200" kern="1200" dirty="0" err="1" smtClean="0">
                <a:solidFill>
                  <a:schemeClr val="tx1"/>
                </a:solidFill>
                <a:latin typeface="+mn-lt"/>
                <a:ea typeface="MS PGothic" pitchFamily="34" charset="-128"/>
                <a:cs typeface="MS PGothic" pitchFamily="34" charset="-128"/>
              </a:rPr>
              <a:t>dL</a:t>
            </a:r>
            <a:r>
              <a:rPr lang="en-US" sz="1200" kern="1200" dirty="0" smtClean="0">
                <a:solidFill>
                  <a:schemeClr val="tx1"/>
                </a:solidFill>
                <a:latin typeface="+mn-lt"/>
                <a:ea typeface="MS PGothic" pitchFamily="34" charset="-128"/>
                <a:cs typeface="MS PGothic" pitchFamily="34" charset="-128"/>
              </a:rPr>
              <a:t>. Undiagnosed diabetes (new diabetes) was determined by measurement of post loading venous</a:t>
            </a:r>
            <a:r>
              <a:rPr lang="en-US" sz="1200" kern="1200" baseline="0" dirty="0" smtClean="0">
                <a:solidFill>
                  <a:schemeClr val="tx1"/>
                </a:solidFill>
                <a:latin typeface="+mn-lt"/>
                <a:ea typeface="MS PGothic" pitchFamily="34" charset="-128"/>
                <a:cs typeface="MS PGothic" pitchFamily="34" charset="-128"/>
              </a:rPr>
              <a:t> </a:t>
            </a:r>
            <a:r>
              <a:rPr lang="en-US" sz="1200" kern="1200" dirty="0" smtClean="0">
                <a:solidFill>
                  <a:schemeClr val="tx1"/>
                </a:solidFill>
                <a:latin typeface="+mn-lt"/>
                <a:ea typeface="MS PGothic" pitchFamily="34" charset="-128"/>
                <a:cs typeface="MS PGothic" pitchFamily="34" charset="-128"/>
              </a:rPr>
              <a:t>plasma glucose &gt; 200 mg/dL.</a:t>
            </a:r>
            <a:r>
              <a:rPr lang="en-US" baseline="30000" dirty="0" smtClean="0"/>
              <a:t>2</a:t>
            </a:r>
            <a:r>
              <a:rPr lang="en-US" dirty="0" smtClean="0"/>
              <a:t> </a:t>
            </a:r>
            <a:r>
              <a:rPr lang="en-GB" baseline="0" dirty="0" smtClean="0"/>
              <a:t>  </a:t>
            </a:r>
          </a:p>
          <a:p>
            <a:endParaRPr lang="en-GB" baseline="0" dirty="0" smtClean="0"/>
          </a:p>
          <a:p>
            <a:r>
              <a:rPr lang="en-US" sz="1200" kern="1200" dirty="0" smtClean="0">
                <a:solidFill>
                  <a:schemeClr val="tx1"/>
                </a:solidFill>
                <a:latin typeface="+mn-lt"/>
                <a:ea typeface="MS PGothic" pitchFamily="34" charset="-128"/>
                <a:cs typeface="MS PGothic" pitchFamily="34" charset="-128"/>
              </a:rPr>
              <a:t>The study also</a:t>
            </a:r>
            <a:r>
              <a:rPr lang="en-US" sz="1200" kern="1200" baseline="0" dirty="0" smtClean="0">
                <a:solidFill>
                  <a:schemeClr val="tx1"/>
                </a:solidFill>
                <a:latin typeface="+mn-lt"/>
                <a:ea typeface="MS PGothic" pitchFamily="34" charset="-128"/>
                <a:cs typeface="MS PGothic" pitchFamily="34" charset="-128"/>
              </a:rPr>
              <a:t> collected data on habitual biologic variables that related to diabetes, such as daily fruit &amp; vegetables portions consumed, physical activity, alcohol, and smoking. One of the analysis results showed that s</a:t>
            </a:r>
            <a:r>
              <a:rPr lang="en-US" sz="1200" kern="1200" dirty="0" smtClean="0">
                <a:solidFill>
                  <a:schemeClr val="tx1"/>
                </a:solidFill>
                <a:latin typeface="+mn-lt"/>
                <a:ea typeface="MS PGothic" pitchFamily="34" charset="-128"/>
                <a:cs typeface="MS PGothic" pitchFamily="34" charset="-128"/>
              </a:rPr>
              <a:t>moking &gt; 25 sticks/day had 1.6 times risk of hyperglycemia compared to &lt; 25 sticks/day. (CI 1.1 – 2.3, </a:t>
            </a:r>
            <a:r>
              <a:rPr lang="en-US" sz="1200" kern="1200" dirty="0" err="1" smtClean="0">
                <a:solidFill>
                  <a:schemeClr val="tx1"/>
                </a:solidFill>
                <a:latin typeface="+mn-lt"/>
                <a:ea typeface="MS PGothic" pitchFamily="34" charset="-128"/>
                <a:cs typeface="MS PGothic" pitchFamily="34" charset="-128"/>
              </a:rPr>
              <a:t>p</a:t>
            </a:r>
            <a:r>
              <a:rPr lang="en-US" sz="1200" kern="1200" dirty="0" smtClean="0">
                <a:solidFill>
                  <a:schemeClr val="tx1"/>
                </a:solidFill>
                <a:latin typeface="+mn-lt"/>
                <a:ea typeface="MS PGothic" pitchFamily="34" charset="-128"/>
                <a:cs typeface="MS PGothic" pitchFamily="34" charset="-128"/>
              </a:rPr>
              <a:t> 0.012).</a:t>
            </a:r>
            <a:r>
              <a:rPr lang="en-US" baseline="30000" dirty="0" smtClean="0"/>
              <a:t>2</a:t>
            </a:r>
            <a:endParaRPr lang="en-US" sz="1200" kern="1200" dirty="0" smtClean="0">
              <a:solidFill>
                <a:schemeClr val="tx1"/>
              </a:solidFill>
              <a:latin typeface="+mn-lt"/>
              <a:ea typeface="MS PGothic" pitchFamily="34" charset="-128"/>
              <a:cs typeface="MS PGothic" pitchFamily="34" charset="-128"/>
            </a:endParaRPr>
          </a:p>
          <a:p>
            <a:endParaRPr lang="en-US" dirty="0" smtClean="0"/>
          </a:p>
          <a:p>
            <a:endParaRPr lang="en-US" dirty="0" smtClean="0"/>
          </a:p>
          <a:p>
            <a:r>
              <a:rPr lang="en-US" b="1" u="sng" dirty="0" smtClean="0"/>
              <a:t>References:</a:t>
            </a:r>
          </a:p>
          <a:p>
            <a:pPr marL="228600" indent="-228600">
              <a:buAutoNum type="arabicPeriod"/>
            </a:pPr>
            <a:endParaRPr lang="en-US" sz="1200" kern="1200" dirty="0" smtClean="0">
              <a:solidFill>
                <a:schemeClr val="tx1"/>
              </a:solidFill>
              <a:latin typeface="+mn-lt"/>
              <a:ea typeface="MS PGothic" pitchFamily="34" charset="-128"/>
              <a:cs typeface="MS PGothic" pitchFamily="34" charset="-128"/>
            </a:endParaRPr>
          </a:p>
          <a:p>
            <a:pPr marL="228600" indent="-228600">
              <a:buAutoNum type="arabicPeriod"/>
            </a:pPr>
            <a:r>
              <a:rPr lang="en-US" sz="1200" kern="1200" dirty="0" smtClean="0">
                <a:solidFill>
                  <a:schemeClr val="tx1"/>
                </a:solidFill>
                <a:latin typeface="+mn-lt"/>
                <a:ea typeface="MS PGothic" pitchFamily="34" charset="-128"/>
                <a:cs typeface="MS PGothic" pitchFamily="34" charset="-128"/>
              </a:rPr>
              <a:t>International Diabetes Foundation. Diabetes atlas. 4th ed. IDF; 2009.</a:t>
            </a:r>
          </a:p>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en-US" b="0" dirty="0" err="1" smtClean="0">
                <a:solidFill>
                  <a:schemeClr val="tx1"/>
                </a:solidFill>
              </a:rPr>
              <a:t>Mihardja</a:t>
            </a:r>
            <a:r>
              <a:rPr lang="en-US" b="0" dirty="0" smtClean="0">
                <a:solidFill>
                  <a:schemeClr val="tx1"/>
                </a:solidFill>
              </a:rPr>
              <a:t> L, </a:t>
            </a:r>
            <a:r>
              <a:rPr lang="en-US" b="0" dirty="0" err="1" smtClean="0">
                <a:solidFill>
                  <a:schemeClr val="tx1"/>
                </a:solidFill>
              </a:rPr>
              <a:t>Delima</a:t>
            </a:r>
            <a:r>
              <a:rPr lang="en-US" b="0" dirty="0" smtClean="0">
                <a:solidFill>
                  <a:schemeClr val="tx1"/>
                </a:solidFill>
              </a:rPr>
              <a:t>, </a:t>
            </a:r>
            <a:r>
              <a:rPr lang="en-US" b="0" dirty="0" err="1" smtClean="0">
                <a:solidFill>
                  <a:schemeClr val="tx1"/>
                </a:solidFill>
              </a:rPr>
              <a:t>Manz</a:t>
            </a:r>
            <a:r>
              <a:rPr lang="en-US" b="0" dirty="0" smtClean="0">
                <a:solidFill>
                  <a:schemeClr val="tx1"/>
                </a:solidFill>
              </a:rPr>
              <a:t> HS, </a:t>
            </a:r>
            <a:r>
              <a:rPr lang="en-US" b="0" dirty="0" err="1" smtClean="0">
                <a:solidFill>
                  <a:schemeClr val="tx1"/>
                </a:solidFill>
              </a:rPr>
              <a:t>Ghani</a:t>
            </a:r>
            <a:r>
              <a:rPr lang="en-US" b="0" dirty="0" smtClean="0">
                <a:solidFill>
                  <a:schemeClr val="tx1"/>
                </a:solidFill>
              </a:rPr>
              <a:t> L,</a:t>
            </a:r>
            <a:r>
              <a:rPr lang="en-US" b="0" baseline="0" dirty="0" smtClean="0">
                <a:solidFill>
                  <a:schemeClr val="tx1"/>
                </a:solidFill>
              </a:rPr>
              <a:t> </a:t>
            </a:r>
            <a:r>
              <a:rPr lang="en-US" b="0" baseline="0" dirty="0" err="1" smtClean="0">
                <a:solidFill>
                  <a:schemeClr val="tx1"/>
                </a:solidFill>
              </a:rPr>
              <a:t>Soegondo</a:t>
            </a:r>
            <a:r>
              <a:rPr lang="en-US" b="0" baseline="0" dirty="0" smtClean="0">
                <a:solidFill>
                  <a:schemeClr val="tx1"/>
                </a:solidFill>
              </a:rPr>
              <a:t> S. </a:t>
            </a:r>
            <a:r>
              <a:rPr b="0" dirty="0" smtClean="0">
                <a:solidFill>
                  <a:schemeClr val="accent3"/>
                </a:solidFill>
              </a:rPr>
              <a:t>Prevalence and determinants of diabetes mellitus and impaired glucose tolerance in Indonesia (a part of basic health research/Riskesdas).</a:t>
            </a:r>
            <a:r>
              <a:rPr lang="en-US" b="0" dirty="0" smtClean="0">
                <a:solidFill>
                  <a:schemeClr val="accent3"/>
                </a:solidFill>
              </a:rPr>
              <a:t> </a:t>
            </a:r>
            <a:r>
              <a:rPr lang="en-US" b="0" dirty="0" err="1" smtClean="0">
                <a:solidFill>
                  <a:schemeClr val="accent3"/>
                </a:solidFill>
              </a:rPr>
              <a:t>Acta</a:t>
            </a:r>
            <a:r>
              <a:rPr lang="en-US" b="0" dirty="0" smtClean="0">
                <a:solidFill>
                  <a:schemeClr val="accent3"/>
                </a:solidFill>
              </a:rPr>
              <a:t> Med </a:t>
            </a:r>
            <a:r>
              <a:rPr lang="en-US" b="0" dirty="0" err="1" smtClean="0">
                <a:solidFill>
                  <a:schemeClr val="accent3"/>
                </a:solidFill>
              </a:rPr>
              <a:t>Indones</a:t>
            </a:r>
            <a:r>
              <a:rPr lang="en-US" b="0" dirty="0" smtClean="0">
                <a:solidFill>
                  <a:schemeClr val="accent3"/>
                </a:solidFill>
              </a:rPr>
              <a:t>. </a:t>
            </a:r>
            <a:r>
              <a:rPr b="0" dirty="0" smtClean="0">
                <a:solidFill>
                  <a:schemeClr val="accent3"/>
                </a:solidFill>
              </a:rPr>
              <a:t>2009 Oct;41(4):169</a:t>
            </a:r>
            <a:r>
              <a:rPr lang="en-US" sz="1200" dirty="0" smtClean="0"/>
              <a:t>–</a:t>
            </a:r>
            <a:r>
              <a:rPr b="0" dirty="0" smtClean="0">
                <a:solidFill>
                  <a:schemeClr val="accent3"/>
                </a:solidFill>
              </a:rPr>
              <a:t>74.</a:t>
            </a:r>
            <a:endParaRPr lang="en-US" b="0" dirty="0" smtClean="0">
              <a:solidFill>
                <a:schemeClr val="accent3"/>
              </a:solidFill>
            </a:endParaRPr>
          </a:p>
          <a:p>
            <a:pPr marL="228600" indent="-228600">
              <a:buNone/>
            </a:pPr>
            <a:endParaRPr lang="en-US" dirty="0"/>
          </a:p>
        </p:txBody>
      </p:sp>
      <p:sp>
        <p:nvSpPr>
          <p:cNvPr id="4" name="Slide Number Placeholder 3"/>
          <p:cNvSpPr>
            <a:spLocks noGrp="1"/>
          </p:cNvSpPr>
          <p:nvPr>
            <p:ph type="sldNum" sz="quarter" idx="10"/>
          </p:nvPr>
        </p:nvSpPr>
        <p:spPr/>
        <p:txBody>
          <a:bodyPr/>
          <a:lstStyle/>
          <a:p>
            <a:pPr>
              <a:defRPr/>
            </a:pPr>
            <a:fld id="{D6544E66-088F-3A45-8022-802233E66C95}"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pPr>
              <a:lnSpc>
                <a:spcPct val="80000"/>
              </a:lnSpc>
            </a:pPr>
            <a:r>
              <a:rPr lang="en-US" sz="800" b="1" dirty="0"/>
              <a:t>Notes:</a:t>
            </a:r>
            <a:endParaRPr lang="en-US" sz="800" dirty="0"/>
          </a:p>
          <a:p>
            <a:pPr>
              <a:lnSpc>
                <a:spcPct val="80000"/>
              </a:lnSpc>
            </a:pPr>
            <a:r>
              <a:rPr lang="en-US" sz="800" dirty="0"/>
              <a:t> </a:t>
            </a:r>
          </a:p>
          <a:p>
            <a:pPr>
              <a:lnSpc>
                <a:spcPct val="80000"/>
              </a:lnSpc>
            </a:pPr>
            <a:r>
              <a:rPr lang="en-US" sz="800" dirty="0"/>
              <a:t>Results from a Japanese cohort of male employees show the hazard ratio for NIDDM incidence in those who smoked 16-25 cigarettes per day at baseline was 3.27 in comparison with never smokers. The population attributable risk percentage for current smoking was greater than the percentages for obesity, leisure-time physical activity, alcohol drinking, and family history of diabetes. Number of cigarettes smoked per day was associated with an increased risk of NIDDM after other possible risk factors were controlled.</a:t>
            </a:r>
            <a:r>
              <a:rPr lang="en-US" sz="800" baseline="30000" dirty="0"/>
              <a:t>1</a:t>
            </a:r>
            <a:r>
              <a:rPr lang="en-US" sz="800" dirty="0"/>
              <a:t> </a:t>
            </a:r>
          </a:p>
          <a:p>
            <a:pPr>
              <a:lnSpc>
                <a:spcPct val="80000"/>
              </a:lnSpc>
            </a:pPr>
            <a:r>
              <a:rPr lang="en-US" sz="800" dirty="0"/>
              <a:t> </a:t>
            </a:r>
          </a:p>
          <a:p>
            <a:pPr>
              <a:lnSpc>
                <a:spcPct val="80000"/>
              </a:lnSpc>
            </a:pPr>
            <a:r>
              <a:rPr lang="en-US" sz="800" dirty="0"/>
              <a:t>Another study designed to determine the effect of smoking upon </a:t>
            </a:r>
            <a:r>
              <a:rPr lang="en-US" sz="800" dirty="0" smtClean="0"/>
              <a:t>the incidence </a:t>
            </a:r>
            <a:r>
              <a:rPr lang="en-US" sz="800" dirty="0"/>
              <a:t>of diabetes among adults found greater incidence of diabetes among current smokers than never smokers after adjustment for several demographic, behavioral, anthropometric, and metabolic syndrome risk factors. Among participants with normal glucose tolerance (NGT), current smokers exhibited a higher risk of diabetes than never smokers in all adjusted models. Among participants with NGT, current smokers with &lt; 20 pack-years or &gt; 20 pack-years demonstrated increased risk of diabetes compared with never smokers, suggesting that all levels of cigarette smoking carry increased risk of development of diabetes. </a:t>
            </a:r>
            <a:r>
              <a:rPr lang="en-US" dirty="0"/>
              <a:t>Pack year is a term used to describe the number of cigarettes a person has smoked over time. One pack year is defined as 20 manufactured cigarettes (one pack) smoked per day for one year (i.e., a pack a day smoker).</a:t>
            </a:r>
            <a:r>
              <a:rPr lang="en-US" sz="800" dirty="0"/>
              <a:t> They also found that former smokers did not have a significantly increased risk of diabetes compared with never smokers, suggesting that this risk factor is modifiable.</a:t>
            </a:r>
            <a:r>
              <a:rPr lang="en-US" sz="800" baseline="30000" dirty="0"/>
              <a:t>2</a:t>
            </a:r>
            <a:endParaRPr lang="en-US" sz="800" dirty="0"/>
          </a:p>
          <a:p>
            <a:pPr>
              <a:lnSpc>
                <a:spcPct val="80000"/>
              </a:lnSpc>
            </a:pPr>
            <a:r>
              <a:rPr lang="en-US" sz="800" dirty="0"/>
              <a:t> </a:t>
            </a:r>
          </a:p>
          <a:p>
            <a:pPr>
              <a:lnSpc>
                <a:spcPct val="80000"/>
              </a:lnSpc>
            </a:pPr>
            <a:r>
              <a:rPr lang="en-US" sz="800" dirty="0"/>
              <a:t>Smoking has been known to stimulate release of the counter regulatory hormones and consequently cause temporal elevation in blood glucose levels. Higher levels of </a:t>
            </a:r>
            <a:r>
              <a:rPr lang="en-US" sz="800" dirty="0" err="1"/>
              <a:t>glycosylated</a:t>
            </a:r>
            <a:r>
              <a:rPr lang="en-US" sz="800" dirty="0"/>
              <a:t> hemoglobin have been reported in smokers than in nonsmokers. Recent laboratory studies have suggested that smoking causes insulin resistance in peripheral tissues, while insulin secretion seems to be unimpaired or somewhat </a:t>
            </a:r>
            <a:r>
              <a:rPr lang="en-US" sz="800" dirty="0" err="1"/>
              <a:t>overstimulated</a:t>
            </a:r>
            <a:r>
              <a:rPr lang="en-US" sz="800" dirty="0"/>
              <a:t>. It has also been reported that insulin resistance among smokers is normal in the abstinence phase of smoking, suggesting that the effects are only acute and are reversible. Acute but repeated increases in insulin resistance and blood glucose due to habitual smoking might increase smokers' vulnerability to other triggers for diabetic changes, such as beta cell damage, resulting in a higher probability of NIDDM.</a:t>
            </a:r>
            <a:r>
              <a:rPr lang="en-US" sz="800" baseline="30000" dirty="0"/>
              <a:t>1</a:t>
            </a:r>
            <a:endParaRPr lang="en-US" sz="800" dirty="0"/>
          </a:p>
          <a:p>
            <a:pPr>
              <a:lnSpc>
                <a:spcPct val="80000"/>
              </a:lnSpc>
            </a:pPr>
            <a:r>
              <a:rPr lang="en-US" sz="800" dirty="0"/>
              <a:t> </a:t>
            </a:r>
          </a:p>
          <a:p>
            <a:pPr>
              <a:lnSpc>
                <a:spcPct val="80000"/>
              </a:lnSpc>
            </a:pPr>
            <a:r>
              <a:rPr lang="en-US" sz="800" b="1" dirty="0"/>
              <a:t>References:</a:t>
            </a:r>
            <a:endParaRPr lang="en-US" sz="800" dirty="0"/>
          </a:p>
          <a:p>
            <a:pPr>
              <a:lnSpc>
                <a:spcPct val="80000"/>
              </a:lnSpc>
            </a:pPr>
            <a:r>
              <a:rPr lang="en-US" sz="800" dirty="0"/>
              <a:t> </a:t>
            </a:r>
          </a:p>
          <a:p>
            <a:pPr marL="228600" indent="-228600">
              <a:lnSpc>
                <a:spcPct val="80000"/>
              </a:lnSpc>
              <a:buFont typeface="+mj-lt"/>
              <a:buAutoNum type="arabicPeriod"/>
            </a:pPr>
            <a:r>
              <a:rPr lang="en-US" sz="800" dirty="0"/>
              <a:t>Kawakami N, </a:t>
            </a:r>
            <a:r>
              <a:rPr lang="en-US" sz="800" dirty="0" err="1"/>
              <a:t>Takatsuka</a:t>
            </a:r>
            <a:r>
              <a:rPr lang="en-US" sz="800" dirty="0"/>
              <a:t> N, Shimizu H, </a:t>
            </a:r>
            <a:r>
              <a:rPr lang="en-US" sz="800" dirty="0" err="1"/>
              <a:t>Ishibashi</a:t>
            </a:r>
            <a:r>
              <a:rPr lang="en-US" sz="800" dirty="0"/>
              <a:t> H. Effects of smoking on the incidence of non-insulin-dependent diabetes mellitus replication and extension in a Japanese cohort of male employees. Am J </a:t>
            </a:r>
            <a:r>
              <a:rPr lang="en-US" sz="800" dirty="0" err="1"/>
              <a:t>Epidemiol</a:t>
            </a:r>
            <a:r>
              <a:rPr lang="en-US" sz="800" dirty="0"/>
              <a:t>. 1997; </a:t>
            </a:r>
            <a:r>
              <a:rPr lang="en-US" sz="800" dirty="0" smtClean="0"/>
              <a:t>145:103–9</a:t>
            </a:r>
            <a:r>
              <a:rPr lang="en-US" sz="800" dirty="0"/>
              <a:t>.</a:t>
            </a:r>
          </a:p>
          <a:p>
            <a:pPr marL="228600" indent="-228600">
              <a:lnSpc>
                <a:spcPct val="80000"/>
              </a:lnSpc>
              <a:buFont typeface="+mj-lt"/>
              <a:buAutoNum type="arabicPeriod"/>
            </a:pPr>
            <a:r>
              <a:rPr lang="en-US" sz="800" dirty="0"/>
              <a:t>Foy CG, Bell RA, Farmer DF, Goff DC Jr., </a:t>
            </a:r>
            <a:r>
              <a:rPr lang="en-US" sz="800" dirty="0" err="1"/>
              <a:t>Wagenknecht</a:t>
            </a:r>
            <a:r>
              <a:rPr lang="en-US" sz="800" dirty="0"/>
              <a:t> LE. Smoking and incidence of diabetes among U.S. adults. Diabetes Care. 2005; 28:2501–07. </a:t>
            </a:r>
          </a:p>
          <a:p>
            <a:pPr>
              <a:lnSpc>
                <a:spcPct val="80000"/>
              </a:lnSpc>
              <a:buFont typeface="Calibri" pitchFamily="-106" charset="0"/>
              <a:buAutoNum type="arabicPeriod"/>
            </a:pPr>
            <a:endParaRPr lang="en-US" sz="800" dirty="0"/>
          </a:p>
        </p:txBody>
      </p:sp>
      <p:sp>
        <p:nvSpPr>
          <p:cNvPr id="30724" name="Slide Number Placeholder 3"/>
          <p:cNvSpPr>
            <a:spLocks noGrp="1"/>
          </p:cNvSpPr>
          <p:nvPr>
            <p:ph type="sldNum" sz="quarter" idx="5"/>
          </p:nvPr>
        </p:nvSpPr>
        <p:spPr bwMode="auto">
          <a:noFill/>
          <a:ln>
            <a:miter lim="800000"/>
            <a:headEnd/>
            <a:tailEnd/>
          </a:ln>
        </p:spPr>
        <p:txBody>
          <a:bodyPr/>
          <a:lstStyle/>
          <a:p>
            <a:fld id="{1EADBD39-B195-4641-99FA-0435324F3F1B}"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pPr>
              <a:lnSpc>
                <a:spcPct val="80000"/>
              </a:lnSpc>
            </a:pPr>
            <a:r>
              <a:rPr lang="en-US" sz="1000" b="1" dirty="0"/>
              <a:t>Notes:</a:t>
            </a:r>
            <a:endParaRPr lang="en-US" sz="1000" dirty="0"/>
          </a:p>
          <a:p>
            <a:pPr>
              <a:lnSpc>
                <a:spcPct val="80000"/>
              </a:lnSpc>
            </a:pPr>
            <a:r>
              <a:rPr lang="en-US" sz="1000" dirty="0"/>
              <a:t> </a:t>
            </a:r>
          </a:p>
          <a:p>
            <a:pPr>
              <a:lnSpc>
                <a:spcPct val="80000"/>
              </a:lnSpc>
            </a:pPr>
            <a:r>
              <a:rPr lang="en-US" sz="1000" dirty="0"/>
              <a:t>A number of mechanisms linking cigarette smoking to glucose metabolism have been proposed. Experimental studies have shown that smoking may impair insulin action mainly because of a lower peripheral glucose uptake leading to an insulin-resistant state. The mechanism(s) whereby smoking decreases insulin sensitivity remain a source of speculation. One explanation is that cigarette smoke may have a direct toxic effect on the endothelial lining of blood vessels, which may lead to increased insulin resistance. Moreover, it is well known that smoking is associated with chronic inflammation, which is shown to be predictive of T2DM. Another hypothesis is that smoking may mediate disturbed glucose metabolism by promoting or inducing alteration in fat distribution. In cross-sectional and longitudinal studies, smokers have been shown to be thinner than non-smokers. </a:t>
            </a:r>
            <a:r>
              <a:rPr lang="en-US" sz="1000" dirty="0" err="1"/>
              <a:t>Shimokata</a:t>
            </a:r>
            <a:r>
              <a:rPr lang="en-US" sz="1000" dirty="0"/>
              <a:t> et al. showed that the hip circumference was smaller in smokers than nonsmokers, but the waist-to-hip ratio was greater in the smokers and increased progressively with the number of cigarettes smoked daily, suggesting that weight is differentially distributed in non-smokers and smokers and more centrally deposited in the smoking group. Studies have demonstrated a positive linear trend in waist circumference, </a:t>
            </a:r>
            <a:r>
              <a:rPr lang="en-US" sz="1000" dirty="0" err="1"/>
              <a:t>sagittal</a:t>
            </a:r>
            <a:r>
              <a:rPr lang="en-US" sz="1000" dirty="0"/>
              <a:t> girth and waist-hip ratio by ascending pack-year category, but no difference in BMI. The android pattern of fat deposition is a known risk factor for insulin resistance and diabetes.</a:t>
            </a:r>
          </a:p>
          <a:p>
            <a:pPr>
              <a:lnSpc>
                <a:spcPct val="80000"/>
              </a:lnSpc>
            </a:pPr>
            <a:r>
              <a:rPr lang="en-US" sz="1000" dirty="0"/>
              <a:t> </a:t>
            </a:r>
          </a:p>
          <a:p>
            <a:pPr>
              <a:lnSpc>
                <a:spcPct val="80000"/>
              </a:lnSpc>
            </a:pPr>
            <a:r>
              <a:rPr lang="en-US" sz="1000" b="1" dirty="0"/>
              <a:t>Reference:</a:t>
            </a:r>
            <a:endParaRPr lang="en-US" sz="1000" dirty="0"/>
          </a:p>
          <a:p>
            <a:pPr>
              <a:lnSpc>
                <a:spcPct val="80000"/>
              </a:lnSpc>
            </a:pPr>
            <a:r>
              <a:rPr lang="en-US" sz="1000" dirty="0"/>
              <a:t> </a:t>
            </a:r>
          </a:p>
          <a:p>
            <a:pPr marL="228600" indent="-228600">
              <a:lnSpc>
                <a:spcPct val="80000"/>
              </a:lnSpc>
              <a:buFont typeface="+mj-lt"/>
              <a:buAutoNum type="arabicPeriod"/>
            </a:pPr>
            <a:r>
              <a:rPr lang="en-US" sz="1000" dirty="0" err="1"/>
              <a:t>Rafalson</a:t>
            </a:r>
            <a:r>
              <a:rPr lang="en-US" sz="1000" dirty="0"/>
              <a:t> L, Donahue RP, </a:t>
            </a:r>
            <a:r>
              <a:rPr lang="en-US" sz="1000" dirty="0" err="1"/>
              <a:t>Dmochowski</a:t>
            </a:r>
            <a:r>
              <a:rPr lang="en-US" sz="1000" dirty="0"/>
              <a:t> J, </a:t>
            </a:r>
            <a:r>
              <a:rPr lang="en-US" sz="1000" dirty="0" err="1"/>
              <a:t>Rejman</a:t>
            </a:r>
            <a:r>
              <a:rPr lang="en-US" sz="1000" dirty="0"/>
              <a:t> K, Dorn J, </a:t>
            </a:r>
            <a:r>
              <a:rPr lang="en-US" sz="1000" dirty="0" err="1"/>
              <a:t>Trevisan</a:t>
            </a:r>
            <a:r>
              <a:rPr lang="en-US" sz="1000" dirty="0"/>
              <a:t> M. </a:t>
            </a:r>
            <a:r>
              <a:rPr lang="en-US" sz="1000" dirty="0" smtClean="0"/>
              <a:t>Cigarette </a:t>
            </a:r>
            <a:r>
              <a:rPr lang="en-US" sz="1000" dirty="0"/>
              <a:t>smoking is associated with conversion from </a:t>
            </a:r>
            <a:r>
              <a:rPr lang="en-US" sz="1000" dirty="0" err="1"/>
              <a:t>normoglycemia</a:t>
            </a:r>
            <a:r>
              <a:rPr lang="en-US" sz="1000" dirty="0"/>
              <a:t> to impaired fasting glucose: The Western New York Health Study. Ann </a:t>
            </a:r>
            <a:r>
              <a:rPr lang="en-US" sz="1000" dirty="0" err="1"/>
              <a:t>Epidemiol</a:t>
            </a:r>
            <a:r>
              <a:rPr lang="en-US" sz="1000" dirty="0"/>
              <a:t>. 2009; 19:365–71</a:t>
            </a:r>
            <a:r>
              <a:rPr lang="en-US" sz="1000" dirty="0" smtClean="0"/>
              <a:t>.</a:t>
            </a:r>
          </a:p>
          <a:p>
            <a:pPr marL="228600" indent="-228600">
              <a:buFont typeface="+mj-lt"/>
              <a:buAutoNum type="arabicPeriod"/>
            </a:pPr>
            <a:r>
              <a:rPr lang="en-US" sz="1200" kern="1200" baseline="0" dirty="0" err="1" smtClean="0">
                <a:solidFill>
                  <a:schemeClr val="tx1"/>
                </a:solidFill>
                <a:latin typeface="+mn-lt"/>
                <a:ea typeface="MS PGothic" pitchFamily="34" charset="-128"/>
                <a:cs typeface="MS PGothic" pitchFamily="34" charset="-128"/>
              </a:rPr>
              <a:t>Shimokata</a:t>
            </a:r>
            <a:r>
              <a:rPr lang="en-US" sz="1200" kern="1200" baseline="0" dirty="0" smtClean="0">
                <a:solidFill>
                  <a:schemeClr val="tx1"/>
                </a:solidFill>
                <a:latin typeface="+mn-lt"/>
                <a:ea typeface="MS PGothic" pitchFamily="34" charset="-128"/>
                <a:cs typeface="MS PGothic" pitchFamily="34" charset="-128"/>
              </a:rPr>
              <a:t> H, Muller DC, Andres R. Studies in the distribution of </a:t>
            </a:r>
            <a:r>
              <a:rPr lang="en-US" sz="1200" kern="1200" baseline="0" dirty="0" err="1" smtClean="0">
                <a:solidFill>
                  <a:schemeClr val="tx1"/>
                </a:solidFill>
                <a:latin typeface="+mn-lt"/>
                <a:ea typeface="MS PGothic" pitchFamily="34" charset="-128"/>
                <a:cs typeface="MS PGothic" pitchFamily="34" charset="-128"/>
              </a:rPr>
              <a:t>bodyfat</a:t>
            </a:r>
            <a:r>
              <a:rPr lang="en-US" sz="1200" kern="1200" baseline="0" dirty="0" smtClean="0">
                <a:solidFill>
                  <a:schemeClr val="tx1"/>
                </a:solidFill>
                <a:latin typeface="+mn-lt"/>
                <a:ea typeface="MS PGothic" pitchFamily="34" charset="-128"/>
                <a:cs typeface="MS PGothic" pitchFamily="34" charset="-128"/>
              </a:rPr>
              <a:t>. III. Effects of cigarette smoking [see comment]. JAMA. 1989; 261:1169–73.</a:t>
            </a:r>
            <a:endParaRPr lang="en-US" sz="1000" dirty="0"/>
          </a:p>
          <a:p>
            <a:pPr>
              <a:lnSpc>
                <a:spcPct val="80000"/>
              </a:lnSpc>
            </a:pPr>
            <a:r>
              <a:rPr lang="en-US" sz="1000" dirty="0"/>
              <a:t> </a:t>
            </a:r>
          </a:p>
          <a:p>
            <a:pPr>
              <a:lnSpc>
                <a:spcPct val="80000"/>
              </a:lnSpc>
            </a:pPr>
            <a:r>
              <a:rPr lang="en-US" sz="1000" dirty="0"/>
              <a:t> </a:t>
            </a:r>
          </a:p>
          <a:p>
            <a:pPr>
              <a:lnSpc>
                <a:spcPct val="80000"/>
              </a:lnSpc>
            </a:pPr>
            <a:r>
              <a:rPr lang="en-US" sz="1000" dirty="0"/>
              <a:t> </a:t>
            </a:r>
          </a:p>
        </p:txBody>
      </p:sp>
      <p:sp>
        <p:nvSpPr>
          <p:cNvPr id="32772" name="Slide Number Placeholder 3"/>
          <p:cNvSpPr>
            <a:spLocks noGrp="1"/>
          </p:cNvSpPr>
          <p:nvPr>
            <p:ph type="sldNum" sz="quarter" idx="5"/>
          </p:nvPr>
        </p:nvSpPr>
        <p:spPr bwMode="auto">
          <a:noFill/>
          <a:ln>
            <a:miter lim="800000"/>
            <a:headEnd/>
            <a:tailEnd/>
          </a:ln>
        </p:spPr>
        <p:txBody>
          <a:bodyPr/>
          <a:lstStyle/>
          <a:p>
            <a:fld id="{8265D07F-69CB-1C4E-A567-41B5318288A4}"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6FDEDF09-E387-284E-86D6-E48F50F8A214}" type="datetime1">
              <a:rPr lang="en-US"/>
              <a:pPr>
                <a:defRPr/>
              </a:pPr>
              <a:t>12/19/2011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C792B1-5F8E-564A-94A9-44BFE0BE1F0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0AFC1350-0926-424D-8C4C-EC415353FE8D}" type="datetime1">
              <a:rPr lang="en-US"/>
              <a:pPr>
                <a:defRPr/>
              </a:pPr>
              <a:t>12/19/2011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65F3947-E728-9641-898B-D52780A0E7B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01AA2B64-15A8-BD49-B7DE-1A8A71F5A7AC}" type="datetime1">
              <a:rPr lang="en-US"/>
              <a:pPr>
                <a:defRPr/>
              </a:pPr>
              <a:t>12/19/2011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118C6A6-A2D6-694A-B8F4-EBFAAA55A4C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4213" y="684213"/>
            <a:ext cx="7769225" cy="6127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4149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4038600" cy="4149725"/>
          </a:xfrm>
        </p:spPr>
        <p:txBody>
          <a:bodyPr/>
          <a:lstStyle/>
          <a:p>
            <a:pPr lvl="0"/>
            <a:endParaRPr lang="en-US" noProof="0"/>
          </a:p>
        </p:txBody>
      </p:sp>
      <p:sp>
        <p:nvSpPr>
          <p:cNvPr id="5" name="Date Placeholder 3"/>
          <p:cNvSpPr>
            <a:spLocks noGrp="1"/>
          </p:cNvSpPr>
          <p:nvPr>
            <p:ph type="dt" sz="half" idx="10"/>
          </p:nvPr>
        </p:nvSpPr>
        <p:spPr/>
        <p:txBody>
          <a:bodyPr/>
          <a:lstStyle>
            <a:lvl1pPr>
              <a:defRPr/>
            </a:lvl1pPr>
          </a:lstStyle>
          <a:p>
            <a:pPr>
              <a:defRPr/>
            </a:pPr>
            <a:fld id="{3A0AE996-B5CC-9841-A02E-1DF88CB138CB}" type="datetime1">
              <a:rPr lang="en-US"/>
              <a:pPr>
                <a:defRPr/>
              </a:pPr>
              <a:t>12/19/2011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0AEC8F-6BF2-9644-BD46-565245759CF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14480" y="142852"/>
            <a:ext cx="7143800" cy="1143000"/>
          </a:xfrm>
        </p:spPr>
        <p:txBody>
          <a:bodyPr/>
          <a:lstStyle>
            <a:lvl1pPr>
              <a:defRPr sz="3200">
                <a:latin typeface="Arial" pitchFamily="34" charset="0"/>
                <a:cs typeface="Arial" pitchFamily="34" charset="0"/>
              </a:defRPr>
            </a:lvl1pPr>
          </a:lstStyle>
          <a:p>
            <a:r>
              <a:rPr lang="en-US" smtClean="0"/>
              <a:t>Click to edit Master title style</a:t>
            </a:r>
            <a:endParaRPr lang="en-GB" dirty="0"/>
          </a:p>
        </p:txBody>
      </p:sp>
      <p:sp>
        <p:nvSpPr>
          <p:cNvPr id="3" name="Content Placeholder 2"/>
          <p:cNvSpPr>
            <a:spLocks noGrp="1"/>
          </p:cNvSpPr>
          <p:nvPr>
            <p:ph idx="1"/>
          </p:nvPr>
        </p:nvSpPr>
        <p:spPr>
          <a:xfrm>
            <a:off x="428596" y="1643050"/>
            <a:ext cx="8286808" cy="4857784"/>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lvl1pPr>
              <a:defRPr/>
            </a:lvl1pPr>
          </a:lstStyle>
          <a:p>
            <a:pPr>
              <a:defRPr/>
            </a:pPr>
            <a:fld id="{6ECE8F38-6F2F-8045-9581-2BE14840E786}" type="datetime1">
              <a:rPr lang="en-US"/>
              <a:pPr>
                <a:defRPr/>
              </a:pPr>
              <a:t>12/19/2011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FC7161-5009-404E-B97D-B3229867B54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E43B80F-10F6-4A47-8807-938C781AC145}" type="datetime1">
              <a:rPr lang="en-US"/>
              <a:pPr>
                <a:defRPr/>
              </a:pPr>
              <a:t>12/19/2011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97BF605-7827-1C45-97EC-3FDD76B9365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57729A5A-25DB-404F-8A92-891EFE6B071D}" type="datetime1">
              <a:rPr lang="en-US"/>
              <a:pPr>
                <a:defRPr/>
              </a:pPr>
              <a:t>12/19/2011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C918676-221B-164A-AD3F-4FC0A8A3B43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33630A28-637E-D94D-A7DE-407A090B4246}" type="datetime1">
              <a:rPr lang="en-US"/>
              <a:pPr>
                <a:defRPr/>
              </a:pPr>
              <a:t>12/19/2011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1028AED-E185-7049-A01E-6969E8CEEF6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00166" y="274638"/>
            <a:ext cx="7500990" cy="1143000"/>
          </a:xfrm>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6C6B3D74-E1A5-424D-A0B8-D01A83D8A536}" type="datetime1">
              <a:rPr lang="en-US"/>
              <a:pPr>
                <a:defRPr/>
              </a:pPr>
              <a:t>12/19/2011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AC51737-6443-3C49-962D-BAC02FBD18D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D3E2230-086A-2049-8D9A-ADBD76B9DF28}" type="datetime1">
              <a:rPr lang="en-US"/>
              <a:pPr>
                <a:defRPr/>
              </a:pPr>
              <a:t>12/19/2011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942C8A9-0FFF-E540-8C9D-4535554CC8B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0AD6CEB-6FA1-E647-9764-78CCBDECC06D}" type="datetime1">
              <a:rPr lang="en-US"/>
              <a:pPr>
                <a:defRPr/>
              </a:pPr>
              <a:t>12/19/2011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2330ECE-4446-5747-B83F-DC26FDAA6EF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40FF6B9-BD75-424A-8384-DD4A97275A43}" type="datetime1">
              <a:rPr lang="en-US"/>
              <a:pPr>
                <a:defRPr/>
              </a:pPr>
              <a:t>12/19/2011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0F853FF-E328-5F42-A266-0C237F4A2E7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84400" y="274638"/>
            <a:ext cx="650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06" charset="0"/>
                <a:ea typeface="Arial" pitchFamily="-106" charset="0"/>
                <a:cs typeface="Arial" pitchFamily="-106" charset="0"/>
              </a:defRPr>
            </a:lvl1pPr>
          </a:lstStyle>
          <a:p>
            <a:pPr>
              <a:defRPr/>
            </a:pPr>
            <a:fld id="{6CB06DC9-C767-DA4E-ACB4-54D2E76B650F}" type="datetime1">
              <a:rPr lang="en-US"/>
              <a:pPr>
                <a:defRPr/>
              </a:pPr>
              <a:t>12/19/2011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06" charset="0"/>
                <a:ea typeface="Arial" pitchFamily="-106" charset="0"/>
                <a:cs typeface="Arial" pitchFamily="-106"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106" charset="0"/>
                <a:ea typeface="Arial" pitchFamily="-106" charset="0"/>
                <a:cs typeface="Arial" pitchFamily="-106" charset="0"/>
              </a:defRPr>
            </a:lvl1pPr>
          </a:lstStyle>
          <a:p>
            <a:pPr>
              <a:defRPr/>
            </a:pPr>
            <a:fld id="{56ABB6FA-2DAC-E040-A2D1-C9384CE867DD}" type="slidenum">
              <a:rPr lang="en-US"/>
              <a:pPr>
                <a:defRPr/>
              </a:pPr>
              <a:t>‹#›</a:t>
            </a:fld>
            <a:endParaRPr lang="en-US"/>
          </a:p>
        </p:txBody>
      </p:sp>
      <p:cxnSp>
        <p:nvCxnSpPr>
          <p:cNvPr id="8" name="Straight Connector 7"/>
          <p:cNvCxnSpPr/>
          <p:nvPr/>
        </p:nvCxnSpPr>
        <p:spPr>
          <a:xfrm>
            <a:off x="0" y="1428736"/>
            <a:ext cx="9144000" cy="1588"/>
          </a:xfrm>
          <a:prstGeom prst="line">
            <a:avLst/>
          </a:prstGeom>
          <a:ln w="60325" cap="flat" cmpd="sng" algn="ctr">
            <a:solidFill>
              <a:schemeClr val="accent3">
                <a:lumMod val="75000"/>
              </a:schemeClr>
            </a:solidFill>
            <a:prstDash val="solid"/>
            <a:round/>
            <a:headEnd type="none" w="med" len="med"/>
            <a:tailEnd type="none" w="med" len="med"/>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pic>
        <p:nvPicPr>
          <p:cNvPr id="1032" name="Picture 9" descr="LOGO INT QTI Color 2.png"/>
          <p:cNvPicPr>
            <a:picLocks noChangeAspect="1"/>
          </p:cNvPicPr>
          <p:nvPr/>
        </p:nvPicPr>
        <p:blipFill>
          <a:blip r:embed="rId14" cstate="print"/>
          <a:srcRect/>
          <a:stretch>
            <a:fillRect/>
          </a:stretch>
        </p:blipFill>
        <p:spPr bwMode="auto">
          <a:xfrm>
            <a:off x="177800" y="274638"/>
            <a:ext cx="1849438" cy="935037"/>
          </a:xfrm>
          <a:prstGeom prst="rect">
            <a:avLst/>
          </a:prstGeom>
          <a:noFill/>
          <a:ln w="9525">
            <a:noFill/>
            <a:miter lim="800000"/>
            <a:headEnd/>
            <a:tailEnd/>
          </a:ln>
        </p:spPr>
      </p:pic>
      <p:cxnSp>
        <p:nvCxnSpPr>
          <p:cNvPr id="9" name="Straight Connector 8"/>
          <p:cNvCxnSpPr/>
          <p:nvPr/>
        </p:nvCxnSpPr>
        <p:spPr>
          <a:xfrm>
            <a:off x="0" y="1428736"/>
            <a:ext cx="9144000" cy="1588"/>
          </a:xfrm>
          <a:prstGeom prst="line">
            <a:avLst/>
          </a:prstGeom>
          <a:ln w="60325" cap="flat" cmpd="sng" algn="ctr">
            <a:solidFill>
              <a:schemeClr val="accent3">
                <a:lumMod val="75000"/>
              </a:schemeClr>
            </a:solidFill>
            <a:prstDash val="solid"/>
            <a:round/>
            <a:headEnd type="none" w="med" len="med"/>
            <a:tailEnd type="none" w="med" len="med"/>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000" kern="1200">
          <a:solidFill>
            <a:schemeClr val="tx1"/>
          </a:solidFill>
          <a:latin typeface="+mj-lt"/>
          <a:ea typeface="MS PGothic" pitchFamily="34" charset="-128"/>
          <a:cs typeface="MS PGothic" pitchFamily="34" charset="-128"/>
        </a:defRPr>
      </a:lvl1pPr>
      <a:lvl2pPr algn="ctr" rtl="0" eaLnBrk="0" fontAlgn="base" hangingPunct="0">
        <a:spcBef>
          <a:spcPct val="0"/>
        </a:spcBef>
        <a:spcAft>
          <a:spcPct val="0"/>
        </a:spcAft>
        <a:defRPr sz="4000">
          <a:solidFill>
            <a:schemeClr val="tx1"/>
          </a:solidFill>
          <a:latin typeface="Calibri" pitchFamily="34" charset="0"/>
          <a:ea typeface="MS PGothic" pitchFamily="34" charset="-128"/>
          <a:cs typeface="MS PGothic" pitchFamily="34" charset="-128"/>
        </a:defRPr>
      </a:lvl2pPr>
      <a:lvl3pPr algn="ctr" rtl="0" eaLnBrk="0" fontAlgn="base" hangingPunct="0">
        <a:spcBef>
          <a:spcPct val="0"/>
        </a:spcBef>
        <a:spcAft>
          <a:spcPct val="0"/>
        </a:spcAft>
        <a:defRPr sz="4000">
          <a:solidFill>
            <a:schemeClr val="tx1"/>
          </a:solidFill>
          <a:latin typeface="Calibri" pitchFamily="34" charset="0"/>
          <a:ea typeface="MS PGothic" pitchFamily="34" charset="-128"/>
          <a:cs typeface="MS PGothic" pitchFamily="34" charset="-128"/>
        </a:defRPr>
      </a:lvl3pPr>
      <a:lvl4pPr algn="ctr" rtl="0" eaLnBrk="0" fontAlgn="base" hangingPunct="0">
        <a:spcBef>
          <a:spcPct val="0"/>
        </a:spcBef>
        <a:spcAft>
          <a:spcPct val="0"/>
        </a:spcAft>
        <a:defRPr sz="4000">
          <a:solidFill>
            <a:schemeClr val="tx1"/>
          </a:solidFill>
          <a:latin typeface="Calibri" pitchFamily="34" charset="0"/>
          <a:ea typeface="MS PGothic" pitchFamily="34" charset="-128"/>
          <a:cs typeface="MS PGothic" pitchFamily="34" charset="-128"/>
        </a:defRPr>
      </a:lvl4pPr>
      <a:lvl5pPr algn="ctr" rtl="0" eaLnBrk="0" fontAlgn="base" hangingPunct="0">
        <a:spcBef>
          <a:spcPct val="0"/>
        </a:spcBef>
        <a:spcAft>
          <a:spcPct val="0"/>
        </a:spcAft>
        <a:defRPr sz="4000">
          <a:solidFill>
            <a:schemeClr val="tx1"/>
          </a:solidFill>
          <a:latin typeface="Calibri" pitchFamily="34" charset="0"/>
          <a:ea typeface="MS PGothic" pitchFamily="34" charset="-128"/>
          <a:cs typeface="MS PGothic" pitchFamily="34"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106" charset="0"/>
        <a:buChar char="•"/>
        <a:defRPr sz="3200" kern="1200">
          <a:solidFill>
            <a:schemeClr val="tx1"/>
          </a:solidFill>
          <a:latin typeface="+mn-lt"/>
          <a:ea typeface="MS PGothic" pitchFamily="34" charset="-128"/>
          <a:cs typeface="MS PGothic" pitchFamily="34" charset="-128"/>
        </a:defRPr>
      </a:lvl1pPr>
      <a:lvl2pPr marL="742950" indent="-285750" algn="l" rtl="0" eaLnBrk="0" fontAlgn="base" hangingPunct="0">
        <a:spcBef>
          <a:spcPct val="20000"/>
        </a:spcBef>
        <a:spcAft>
          <a:spcPct val="0"/>
        </a:spcAft>
        <a:buFont typeface="Arial" pitchFamily="-106" charset="0"/>
        <a:buChar char="–"/>
        <a:defRPr sz="2800" kern="12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Font typeface="Arial" pitchFamily="-106" charset="0"/>
        <a:buChar char="•"/>
        <a:defRPr sz="2400" kern="1200">
          <a:solidFill>
            <a:schemeClr val="tx1"/>
          </a:solidFill>
          <a:latin typeface="+mn-lt"/>
          <a:ea typeface="ＭＳ Ｐゴシック" pitchFamily="-106" charset="-128"/>
          <a:cs typeface="ＭＳ Ｐゴシック" pitchFamily="-106" charset="-128"/>
        </a:defRPr>
      </a:lvl3pPr>
      <a:lvl4pPr marL="1600200" indent="-228600" algn="l" rtl="0" eaLnBrk="0" fontAlgn="base" hangingPunct="0">
        <a:spcBef>
          <a:spcPct val="20000"/>
        </a:spcBef>
        <a:spcAft>
          <a:spcPct val="0"/>
        </a:spcAft>
        <a:buFont typeface="Arial" pitchFamily="-106" charset="0"/>
        <a:buChar char="–"/>
        <a:defRPr sz="2000" kern="1200">
          <a:solidFill>
            <a:schemeClr val="tx1"/>
          </a:solidFill>
          <a:latin typeface="+mn-lt"/>
          <a:ea typeface="ＭＳ Ｐゴシック" pitchFamily="-106" charset="-128"/>
          <a:cs typeface="+mn-cs"/>
        </a:defRPr>
      </a:lvl4pPr>
      <a:lvl5pPr marL="2057400" indent="-228600" algn="l" rtl="0" eaLnBrk="0" fontAlgn="base" hangingPunct="0">
        <a:spcBef>
          <a:spcPct val="20000"/>
        </a:spcBef>
        <a:spcAft>
          <a:spcPct val="0"/>
        </a:spcAft>
        <a:buFont typeface="Arial" pitchFamily="-106" charset="0"/>
        <a:buChar char="»"/>
        <a:defRPr sz="2000" kern="1200">
          <a:solidFill>
            <a:schemeClr val="tx1"/>
          </a:solidFill>
          <a:latin typeface="+mn-lt"/>
          <a:ea typeface="ＭＳ Ｐゴシック" pitchFamily="-106"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vmlDrawing" Target="../drawings/vmlDrawing2.vml"/><Relationship Id="rId4" Type="http://schemas.openxmlformats.org/officeDocument/2006/relationships/oleObject" Target="../embeddings/Microsoft_Office_Excel_97-2003_Worksheet2.xls"/></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ubtitle 2"/>
          <p:cNvSpPr>
            <a:spLocks noGrp="1"/>
          </p:cNvSpPr>
          <p:nvPr>
            <p:ph type="subTitle" idx="1"/>
          </p:nvPr>
        </p:nvSpPr>
        <p:spPr>
          <a:xfrm>
            <a:off x="685800" y="1828800"/>
            <a:ext cx="7924800" cy="1600200"/>
          </a:xfrm>
        </p:spPr>
        <p:txBody>
          <a:bodyPr/>
          <a:lstStyle/>
          <a:p>
            <a:pPr algn="r">
              <a:buClr>
                <a:schemeClr val="accent1"/>
              </a:buClr>
              <a:buSzPct val="65000"/>
            </a:pPr>
            <a:r>
              <a:rPr lang="en-US" b="1" dirty="0" smtClean="0">
                <a:solidFill>
                  <a:schemeClr val="tx1"/>
                </a:solidFill>
                <a:latin typeface="Arial" pitchFamily="34" charset="0"/>
                <a:ea typeface="Arial" pitchFamily="-106" charset="0"/>
                <a:cs typeface="Arial" pitchFamily="34" charset="0"/>
              </a:rPr>
              <a:t>TOBACCO AND DIABETES</a:t>
            </a:r>
          </a:p>
        </p:txBody>
      </p:sp>
      <p:sp>
        <p:nvSpPr>
          <p:cNvPr id="16387" name="Subtitle 2"/>
          <p:cNvSpPr txBox="1">
            <a:spLocks/>
          </p:cNvSpPr>
          <p:nvPr/>
        </p:nvSpPr>
        <p:spPr bwMode="auto">
          <a:xfrm>
            <a:off x="381000" y="3429000"/>
            <a:ext cx="8229600" cy="2514600"/>
          </a:xfrm>
          <a:prstGeom prst="rect">
            <a:avLst/>
          </a:prstGeom>
          <a:noFill/>
          <a:ln w="9525">
            <a:noFill/>
            <a:miter lim="800000"/>
            <a:headEnd/>
            <a:tailEnd/>
          </a:ln>
        </p:spPr>
        <p:txBody>
          <a:bodyPr>
            <a:prstTxWarp prst="textNoShape">
              <a:avLst/>
            </a:prstTxWarp>
          </a:bodyPr>
          <a:lstStyle/>
          <a:p>
            <a:pPr algn="r">
              <a:spcBef>
                <a:spcPct val="20000"/>
              </a:spcBef>
              <a:buClr>
                <a:schemeClr val="accent1"/>
              </a:buClr>
              <a:buSzPct val="65000"/>
              <a:buFont typeface="Wingdings" pitchFamily="-106" charset="2"/>
              <a:buNone/>
            </a:pPr>
            <a:endParaRPr lang="en-US" sz="2400" dirty="0">
              <a:solidFill>
                <a:schemeClr val="tx1">
                  <a:lumMod val="50000"/>
                  <a:lumOff val="50000"/>
                </a:schemeClr>
              </a:solidFill>
              <a:ea typeface="Arial" pitchFamily="-106" charset="0"/>
              <a:cs typeface="Arial" pitchFamily="-106" charset="0"/>
            </a:endParaRPr>
          </a:p>
          <a:p>
            <a:pPr algn="r">
              <a:spcBef>
                <a:spcPct val="20000"/>
              </a:spcBef>
              <a:buClr>
                <a:schemeClr val="accent1"/>
              </a:buClr>
              <a:buSzPct val="65000"/>
              <a:buFont typeface="Wingdings" pitchFamily="-106" charset="2"/>
              <a:buNone/>
            </a:pPr>
            <a:r>
              <a:rPr lang="en-US" sz="3200" dirty="0">
                <a:solidFill>
                  <a:schemeClr val="tx1">
                    <a:lumMod val="50000"/>
                    <a:lumOff val="50000"/>
                  </a:schemeClr>
                </a:solidFill>
                <a:ea typeface="Arial" pitchFamily="-106" charset="0"/>
                <a:cs typeface="Arial" pitchFamily="-106" charset="0"/>
              </a:rPr>
              <a:t>Mini-Lecture </a:t>
            </a:r>
            <a:r>
              <a:rPr lang="en-US" sz="3200" dirty="0" smtClean="0">
                <a:solidFill>
                  <a:schemeClr val="tx1">
                    <a:lumMod val="50000"/>
                    <a:lumOff val="50000"/>
                  </a:schemeClr>
                </a:solidFill>
                <a:ea typeface="Arial" pitchFamily="-106" charset="0"/>
                <a:cs typeface="Arial" pitchFamily="-106" charset="0"/>
              </a:rPr>
              <a:t>1</a:t>
            </a:r>
            <a:endParaRPr lang="en-US" sz="3200" dirty="0">
              <a:solidFill>
                <a:schemeClr val="tx1">
                  <a:lumMod val="50000"/>
                  <a:lumOff val="50000"/>
                </a:schemeClr>
              </a:solidFill>
              <a:ea typeface="Arial" pitchFamily="-106" charset="0"/>
              <a:cs typeface="Arial" pitchFamily="-106" charset="0"/>
            </a:endParaRPr>
          </a:p>
          <a:p>
            <a:pPr algn="r">
              <a:spcBef>
                <a:spcPct val="20000"/>
              </a:spcBef>
              <a:buClr>
                <a:schemeClr val="accent1"/>
              </a:buClr>
              <a:buSzPct val="65000"/>
            </a:pPr>
            <a:r>
              <a:rPr lang="en-US" sz="3200" dirty="0" smtClean="0">
                <a:solidFill>
                  <a:schemeClr val="tx1">
                    <a:lumMod val="50000"/>
                    <a:lumOff val="50000"/>
                  </a:schemeClr>
                </a:solidFill>
                <a:ea typeface="Arial" pitchFamily="-106" charset="0"/>
                <a:cs typeface="Arial" pitchFamily="-106" charset="0"/>
              </a:rPr>
              <a:t>Module: Tobacco and Endocrine Problems</a:t>
            </a:r>
          </a:p>
          <a:p>
            <a:pPr algn="r">
              <a:spcBef>
                <a:spcPct val="20000"/>
              </a:spcBef>
              <a:buClr>
                <a:schemeClr val="accent1"/>
              </a:buClr>
              <a:buSzPct val="65000"/>
              <a:buFont typeface="Wingdings" pitchFamily="-106" charset="2"/>
              <a:buNone/>
            </a:pPr>
            <a:r>
              <a:rPr lang="en-US" sz="3200" dirty="0" smtClean="0">
                <a:solidFill>
                  <a:schemeClr val="tx1">
                    <a:lumMod val="50000"/>
                    <a:lumOff val="50000"/>
                  </a:schemeClr>
                </a:solidFill>
                <a:ea typeface="Arial" pitchFamily="-106" charset="0"/>
                <a:cs typeface="Arial" pitchFamily="-106" charset="0"/>
              </a:rPr>
              <a:t> </a:t>
            </a:r>
            <a:endParaRPr lang="en-US" sz="3200" dirty="0">
              <a:solidFill>
                <a:schemeClr val="tx1">
                  <a:lumMod val="50000"/>
                  <a:lumOff val="50000"/>
                </a:schemeClr>
              </a:solidFill>
              <a:ea typeface="Arial" pitchFamily="-106" charset="0"/>
              <a:cs typeface="Arial" pitchFamily="-106" charset="0"/>
            </a:endParaRPr>
          </a:p>
          <a:p>
            <a:pPr algn="r">
              <a:spcBef>
                <a:spcPct val="20000"/>
              </a:spcBef>
              <a:buClr>
                <a:schemeClr val="accent1"/>
              </a:buClr>
              <a:buSzPct val="65000"/>
              <a:buFont typeface="Wingdings" pitchFamily="-106" charset="2"/>
              <a:buNone/>
            </a:pPr>
            <a:r>
              <a:rPr lang="en-US" sz="2400" dirty="0">
                <a:solidFill>
                  <a:schemeClr val="tx1">
                    <a:lumMod val="50000"/>
                    <a:lumOff val="50000"/>
                  </a:schemeClr>
                </a:solidFill>
                <a:ea typeface="Arial" pitchFamily="-106" charset="0"/>
                <a:cs typeface="Arial" pitchFamily="-106" charset="0"/>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2133600" y="457200"/>
            <a:ext cx="6502400" cy="1143000"/>
          </a:xfrm>
        </p:spPr>
        <p:txBody>
          <a:bodyPr/>
          <a:lstStyle/>
          <a:p>
            <a:pPr algn="r" eaLnBrk="1" hangingPunct="1"/>
            <a:r>
              <a:rPr lang="en-US" sz="3200" dirty="0">
                <a:latin typeface="Arial" pitchFamily="-106" charset="0"/>
                <a:ea typeface="Arial" pitchFamily="-106" charset="0"/>
                <a:cs typeface="Arial" pitchFamily="-106" charset="0"/>
              </a:rPr>
              <a:t>Metabolic Effect of </a:t>
            </a:r>
            <a:r>
              <a:rPr lang="en-US" sz="3200" dirty="0" smtClean="0">
                <a:latin typeface="Arial" pitchFamily="-106" charset="0"/>
                <a:ea typeface="Arial" pitchFamily="-106" charset="0"/>
                <a:cs typeface="Arial" pitchFamily="-106" charset="0"/>
              </a:rPr>
              <a:t>Nicotine</a:t>
            </a:r>
            <a:endParaRPr lang="en-US" sz="3200" baseline="30000" dirty="0">
              <a:latin typeface="Arial" pitchFamily="-106" charset="0"/>
              <a:ea typeface="Arial" pitchFamily="-106" charset="0"/>
              <a:cs typeface="Arial" pitchFamily="-106" charset="0"/>
            </a:endParaRPr>
          </a:p>
        </p:txBody>
      </p:sp>
      <p:grpSp>
        <p:nvGrpSpPr>
          <p:cNvPr id="33795" name="Group 7"/>
          <p:cNvGrpSpPr>
            <a:grpSpLocks/>
          </p:cNvGrpSpPr>
          <p:nvPr/>
        </p:nvGrpSpPr>
        <p:grpSpPr bwMode="auto">
          <a:xfrm>
            <a:off x="457200" y="1524000"/>
            <a:ext cx="8153400" cy="4343400"/>
            <a:chOff x="457200" y="1524000"/>
            <a:chExt cx="8153400" cy="4343400"/>
          </a:xfrm>
        </p:grpSpPr>
        <p:pic>
          <p:nvPicPr>
            <p:cNvPr id="33798" name="Picture 2" descr="http://www.freeclipartnow.com/d/37119-1/cigarette-and-matchbox.jpg"/>
            <p:cNvPicPr>
              <a:picLocks noChangeAspect="1" noChangeArrowheads="1"/>
            </p:cNvPicPr>
            <p:nvPr/>
          </p:nvPicPr>
          <p:blipFill>
            <a:blip r:embed="rId3" cstate="print"/>
            <a:srcRect/>
            <a:stretch>
              <a:fillRect/>
            </a:stretch>
          </p:blipFill>
          <p:spPr bwMode="auto">
            <a:xfrm flipH="1">
              <a:off x="914400" y="1524000"/>
              <a:ext cx="1504950" cy="1465442"/>
            </a:xfrm>
            <a:prstGeom prst="rect">
              <a:avLst/>
            </a:prstGeom>
            <a:noFill/>
            <a:ln w="9525">
              <a:noFill/>
              <a:miter lim="800000"/>
              <a:headEnd/>
              <a:tailEnd/>
            </a:ln>
          </p:spPr>
        </p:pic>
        <p:sp>
          <p:nvSpPr>
            <p:cNvPr id="14" name="Rounded Rectangle 13"/>
            <p:cNvSpPr/>
            <p:nvPr/>
          </p:nvSpPr>
          <p:spPr>
            <a:xfrm>
              <a:off x="4419600" y="1524000"/>
              <a:ext cx="4191000" cy="1371600"/>
            </a:xfrm>
            <a:prstGeom prst="roundRect">
              <a:avLst/>
            </a:prstGeom>
            <a:gradFill>
              <a:gsLst>
                <a:gs pos="0">
                  <a:srgbClr val="DDEBCF"/>
                </a:gs>
                <a:gs pos="50000">
                  <a:srgbClr val="9CB86E"/>
                </a:gs>
                <a:gs pos="100000">
                  <a:srgbClr val="156B13"/>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defRPr/>
              </a:pPr>
              <a:r>
                <a:rPr lang="en-GB" sz="2200" dirty="0">
                  <a:solidFill>
                    <a:schemeClr val="tx1"/>
                  </a:solidFill>
                  <a:ea typeface="MS PGothic" pitchFamily="34" charset="-128"/>
                  <a:cs typeface="MS PGothic" pitchFamily="34" charset="-128"/>
                  <a:sym typeface="Wingdings" pitchFamily="-106" charset="2"/>
                </a:rPr>
                <a:t> </a:t>
              </a:r>
              <a:r>
                <a:rPr lang="en-GB" sz="2200" dirty="0">
                  <a:solidFill>
                    <a:schemeClr val="tx1"/>
                  </a:solidFill>
                  <a:ea typeface="MS PGothic" pitchFamily="34" charset="-128"/>
                  <a:cs typeface="MS PGothic" pitchFamily="34" charset="-128"/>
                </a:rPr>
                <a:t>Signal transduction</a:t>
              </a:r>
              <a:endParaRPr lang="en-US" sz="2200" dirty="0">
                <a:solidFill>
                  <a:schemeClr val="tx1"/>
                </a:solidFill>
                <a:ea typeface="MS PGothic" pitchFamily="34" charset="-128"/>
                <a:cs typeface="MS PGothic" pitchFamily="34" charset="-128"/>
              </a:endParaRPr>
            </a:p>
            <a:p>
              <a:pPr>
                <a:defRPr/>
              </a:pPr>
              <a:r>
                <a:rPr lang="en-GB" sz="2200" dirty="0">
                  <a:solidFill>
                    <a:schemeClr val="tx1"/>
                  </a:solidFill>
                  <a:ea typeface="MS PGothic" pitchFamily="34" charset="-128"/>
                  <a:cs typeface="MS PGothic" pitchFamily="34" charset="-128"/>
                  <a:sym typeface="Wingdings" pitchFamily="-106" charset="2"/>
                </a:rPr>
                <a:t> G</a:t>
              </a:r>
              <a:r>
                <a:rPr lang="en-GB" sz="2200" dirty="0">
                  <a:solidFill>
                    <a:schemeClr val="tx1"/>
                  </a:solidFill>
                  <a:ea typeface="MS PGothic" pitchFamily="34" charset="-128"/>
                  <a:cs typeface="MS PGothic" pitchFamily="34" charset="-128"/>
                </a:rPr>
                <a:t>lucose transport</a:t>
              </a:r>
              <a:endParaRPr lang="en-US" sz="2200" dirty="0">
                <a:solidFill>
                  <a:schemeClr val="tx1"/>
                </a:solidFill>
                <a:ea typeface="MS PGothic" pitchFamily="34" charset="-128"/>
                <a:cs typeface="MS PGothic" pitchFamily="34" charset="-128"/>
              </a:endParaRPr>
            </a:p>
            <a:p>
              <a:pPr>
                <a:defRPr/>
              </a:pPr>
              <a:r>
                <a:rPr lang="en-GB" sz="2200" dirty="0">
                  <a:solidFill>
                    <a:schemeClr val="tx1"/>
                  </a:solidFill>
                  <a:ea typeface="MS PGothic" pitchFamily="34" charset="-128"/>
                  <a:cs typeface="MS PGothic" pitchFamily="34" charset="-128"/>
                  <a:sym typeface="Wingdings" pitchFamily="-106" charset="2"/>
                </a:rPr>
                <a:t> G</a:t>
              </a:r>
              <a:r>
                <a:rPr lang="en-GB" sz="2200" dirty="0">
                  <a:solidFill>
                    <a:schemeClr val="tx1"/>
                  </a:solidFill>
                  <a:ea typeface="MS PGothic" pitchFamily="34" charset="-128"/>
                  <a:cs typeface="MS PGothic" pitchFamily="34" charset="-128"/>
                </a:rPr>
                <a:t>lucose </a:t>
              </a:r>
              <a:r>
                <a:rPr lang="en-GB" sz="2200" dirty="0" err="1">
                  <a:solidFill>
                    <a:schemeClr val="tx1"/>
                  </a:solidFill>
                  <a:ea typeface="MS PGothic" pitchFamily="34" charset="-128"/>
                  <a:cs typeface="MS PGothic" pitchFamily="34" charset="-128"/>
                </a:rPr>
                <a:t>phosphorylation</a:t>
              </a:r>
              <a:r>
                <a:rPr lang="en-GB" sz="2200" dirty="0">
                  <a:solidFill>
                    <a:schemeClr val="tx1"/>
                  </a:solidFill>
                  <a:ea typeface="MS PGothic" pitchFamily="34" charset="-128"/>
                  <a:cs typeface="MS PGothic" pitchFamily="34" charset="-128"/>
                </a:rPr>
                <a:t> (+/-)</a:t>
              </a:r>
              <a:endParaRPr lang="en-US" sz="2200" dirty="0">
                <a:solidFill>
                  <a:schemeClr val="tx1"/>
                </a:solidFill>
                <a:ea typeface="MS PGothic" pitchFamily="34" charset="-128"/>
                <a:cs typeface="MS PGothic" pitchFamily="34" charset="-128"/>
              </a:endParaRPr>
            </a:p>
          </p:txBody>
        </p:sp>
        <p:sp>
          <p:nvSpPr>
            <p:cNvPr id="15" name="Rounded Rectangle 14"/>
            <p:cNvSpPr/>
            <p:nvPr/>
          </p:nvSpPr>
          <p:spPr>
            <a:xfrm>
              <a:off x="457200" y="3352800"/>
              <a:ext cx="5638800" cy="2514600"/>
            </a:xfrm>
            <a:prstGeom prst="roundRect">
              <a:avLst/>
            </a:prstGeom>
            <a:gradFill>
              <a:gsLst>
                <a:gs pos="0">
                  <a:srgbClr val="DDEBCF"/>
                </a:gs>
                <a:gs pos="50000">
                  <a:srgbClr val="9CB86E"/>
                </a:gs>
                <a:gs pos="100000">
                  <a:srgbClr val="156B13"/>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marL="342900" indent="-342900">
                <a:buFont typeface="Wingdings" pitchFamily="-106" charset="2"/>
                <a:buChar char="à"/>
                <a:defRPr/>
              </a:pPr>
              <a:r>
                <a:rPr lang="en-US" sz="2200">
                  <a:solidFill>
                    <a:schemeClr val="tx1"/>
                  </a:solidFill>
                  <a:ea typeface="MS PGothic" pitchFamily="34" charset="-128"/>
                  <a:cs typeface="MS PGothic" pitchFamily="34" charset="-128"/>
                  <a:sym typeface="Wingdings" pitchFamily="-106" charset="2"/>
                </a:rPr>
                <a:t>Increased</a:t>
              </a:r>
              <a:r>
                <a:rPr lang="en-US" sz="2200">
                  <a:solidFill>
                    <a:schemeClr val="tx1"/>
                  </a:solidFill>
                  <a:ea typeface="MS PGothic" pitchFamily="34" charset="-128"/>
                  <a:cs typeface="MS PGothic" pitchFamily="34" charset="-128"/>
                </a:rPr>
                <a:t> insulin resistance</a:t>
              </a:r>
            </a:p>
            <a:p>
              <a:pPr marL="342900" indent="-342900">
                <a:defRPr/>
              </a:pPr>
              <a:r>
                <a:rPr lang="en-US" sz="2200">
                  <a:solidFill>
                    <a:schemeClr val="tx1"/>
                  </a:solidFill>
                  <a:ea typeface="MS PGothic" pitchFamily="34" charset="-128"/>
                  <a:cs typeface="MS PGothic" pitchFamily="34" charset="-128"/>
                  <a:sym typeface="Wingdings" pitchFamily="-106" charset="2"/>
                </a:rPr>
                <a:t> Increased</a:t>
              </a:r>
              <a:r>
                <a:rPr lang="en-US" sz="2200">
                  <a:solidFill>
                    <a:schemeClr val="tx1"/>
                  </a:solidFill>
                  <a:ea typeface="MS PGothic" pitchFamily="34" charset="-128"/>
                  <a:cs typeface="MS PGothic" pitchFamily="34" charset="-128"/>
                </a:rPr>
                <a:t> serum free-fatty acids and triglycerides</a:t>
              </a:r>
            </a:p>
            <a:p>
              <a:pPr marL="342900" indent="-342900">
                <a:defRPr/>
              </a:pPr>
              <a:r>
                <a:rPr lang="en-US" sz="2200">
                  <a:solidFill>
                    <a:schemeClr val="tx1"/>
                  </a:solidFill>
                  <a:ea typeface="MS PGothic" pitchFamily="34" charset="-128"/>
                  <a:cs typeface="MS PGothic" pitchFamily="34" charset="-128"/>
                  <a:sym typeface="Wingdings" pitchFamily="-106" charset="2"/>
                </a:rPr>
                <a:t> Increased</a:t>
              </a:r>
              <a:r>
                <a:rPr lang="en-US" sz="2200">
                  <a:solidFill>
                    <a:schemeClr val="tx1"/>
                  </a:solidFill>
                  <a:ea typeface="MS PGothic" pitchFamily="34" charset="-128"/>
                  <a:cs typeface="MS PGothic" pitchFamily="34" charset="-128"/>
                </a:rPr>
                <a:t> low-density lipoprotein particles</a:t>
              </a:r>
            </a:p>
            <a:p>
              <a:pPr marL="342900" indent="-342900">
                <a:buFont typeface="Wingdings" pitchFamily="-106" charset="2"/>
                <a:buChar char="à"/>
                <a:defRPr/>
              </a:pPr>
              <a:r>
                <a:rPr lang="en-US" sz="2200">
                  <a:solidFill>
                    <a:schemeClr val="tx1"/>
                  </a:solidFill>
                  <a:ea typeface="MS PGothic" pitchFamily="34" charset="-128"/>
                  <a:cs typeface="MS PGothic" pitchFamily="34" charset="-128"/>
                  <a:sym typeface="Wingdings" pitchFamily="-106" charset="2"/>
                </a:rPr>
                <a:t>Increased</a:t>
              </a:r>
              <a:r>
                <a:rPr lang="en-US" sz="2200">
                  <a:solidFill>
                    <a:schemeClr val="tx1"/>
                  </a:solidFill>
                  <a:ea typeface="MS PGothic" pitchFamily="34" charset="-128"/>
                  <a:cs typeface="MS PGothic" pitchFamily="34" charset="-128"/>
                </a:rPr>
                <a:t> Fibrinogen levels </a:t>
              </a:r>
            </a:p>
            <a:p>
              <a:pPr marL="342900" indent="-342900">
                <a:buFont typeface="Wingdings" pitchFamily="-106" charset="2"/>
                <a:buChar char="à"/>
                <a:defRPr/>
              </a:pPr>
              <a:r>
                <a:rPr lang="en-US" sz="2200">
                  <a:solidFill>
                    <a:schemeClr val="tx1"/>
                  </a:solidFill>
                  <a:ea typeface="MS PGothic" pitchFamily="34" charset="-128"/>
                  <a:cs typeface="MS PGothic" pitchFamily="34" charset="-128"/>
                  <a:sym typeface="Wingdings" pitchFamily="-106" charset="2"/>
                </a:rPr>
                <a:t>Increased</a:t>
              </a:r>
              <a:r>
                <a:rPr lang="en-US" sz="2200">
                  <a:solidFill>
                    <a:schemeClr val="tx1"/>
                  </a:solidFill>
                  <a:ea typeface="MS PGothic" pitchFamily="34" charset="-128"/>
                  <a:cs typeface="MS PGothic" pitchFamily="34" charset="-128"/>
                </a:rPr>
                <a:t> Plasminogen activator inhibitor 1 levels</a:t>
              </a:r>
            </a:p>
          </p:txBody>
        </p:sp>
        <p:sp>
          <p:nvSpPr>
            <p:cNvPr id="11" name="Right Arrow 10"/>
            <p:cNvSpPr/>
            <p:nvPr/>
          </p:nvSpPr>
          <p:spPr>
            <a:xfrm>
              <a:off x="2667000" y="1905000"/>
              <a:ext cx="1676400" cy="609600"/>
            </a:xfrm>
            <a:prstGeom prst="rightArrow">
              <a:avLst/>
            </a:prstGeom>
            <a:gradFill flip="none" rotWithShape="1">
              <a:gsLst>
                <a:gs pos="0">
                  <a:srgbClr val="DDEBCF"/>
                </a:gs>
                <a:gs pos="50000">
                  <a:srgbClr val="9CB86E"/>
                </a:gs>
                <a:gs pos="100000">
                  <a:srgbClr val="156B13"/>
                </a:gs>
              </a:gsLst>
              <a:lin ang="2700000" scaled="0"/>
              <a:tileRect/>
            </a:gra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en-US" b="1">
                  <a:solidFill>
                    <a:schemeClr val="tx1"/>
                  </a:solidFill>
                  <a:ea typeface="MS PGothic" pitchFamily="34" charset="-128"/>
                  <a:cs typeface="MS PGothic" pitchFamily="34" charset="-128"/>
                </a:rPr>
                <a:t>Impairs</a:t>
              </a:r>
              <a:endParaRPr lang="en-US">
                <a:solidFill>
                  <a:schemeClr val="tx1"/>
                </a:solidFill>
                <a:ea typeface="MS PGothic" pitchFamily="34" charset="-128"/>
                <a:cs typeface="MS PGothic" pitchFamily="34" charset="-128"/>
              </a:endParaRPr>
            </a:p>
          </p:txBody>
        </p:sp>
        <p:sp>
          <p:nvSpPr>
            <p:cNvPr id="12" name="Bent Arrow 11"/>
            <p:cNvSpPr/>
            <p:nvPr/>
          </p:nvSpPr>
          <p:spPr>
            <a:xfrm rot="10800000">
              <a:off x="6172200" y="2971800"/>
              <a:ext cx="1219200" cy="2163763"/>
            </a:xfrm>
            <a:prstGeom prst="bentArrow">
              <a:avLst>
                <a:gd name="adj1" fmla="val 25000"/>
                <a:gd name="adj2" fmla="val 21820"/>
                <a:gd name="adj3" fmla="val 25000"/>
                <a:gd name="adj4" fmla="val 43750"/>
              </a:avLst>
            </a:prstGeom>
            <a:gradFill>
              <a:gsLst>
                <a:gs pos="0">
                  <a:srgbClr val="DDEBCF"/>
                </a:gs>
                <a:gs pos="50000">
                  <a:srgbClr val="9CB86E"/>
                </a:gs>
                <a:gs pos="100000">
                  <a:srgbClr val="156B13"/>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endParaRPr lang="en-US" b="1" dirty="0">
                <a:solidFill>
                  <a:schemeClr val="tx1"/>
                </a:solidFill>
              </a:endParaRPr>
            </a:p>
          </p:txBody>
        </p:sp>
      </p:grpSp>
      <p:sp>
        <p:nvSpPr>
          <p:cNvPr id="33796" name="TextBox 8"/>
          <p:cNvSpPr txBox="1">
            <a:spLocks noChangeArrowheads="1"/>
          </p:cNvSpPr>
          <p:nvPr/>
        </p:nvSpPr>
        <p:spPr bwMode="auto">
          <a:xfrm>
            <a:off x="457200" y="6248400"/>
            <a:ext cx="8305800" cy="307975"/>
          </a:xfrm>
          <a:prstGeom prst="rect">
            <a:avLst/>
          </a:prstGeom>
          <a:noFill/>
          <a:ln w="9525">
            <a:noFill/>
            <a:miter lim="800000"/>
            <a:headEnd/>
            <a:tailEnd/>
          </a:ln>
        </p:spPr>
        <p:txBody>
          <a:bodyPr>
            <a:prstTxWarp prst="textNoShape">
              <a:avLst/>
            </a:prstTxWarp>
            <a:spAutoFit/>
          </a:bodyPr>
          <a:lstStyle/>
          <a:p>
            <a:r>
              <a:rPr lang="en-US" sz="1400">
                <a:ea typeface="Arial" pitchFamily="-106" charset="0"/>
                <a:cs typeface="Arial" pitchFamily="-106" charset="0"/>
              </a:rPr>
              <a:t>1. </a:t>
            </a:r>
            <a:r>
              <a:rPr lang="en-GB" sz="1400">
                <a:ea typeface="Arial" pitchFamily="-106" charset="0"/>
                <a:cs typeface="Arial" pitchFamily="-106" charset="0"/>
              </a:rPr>
              <a:t>Eliasson 2003;</a:t>
            </a:r>
            <a:r>
              <a:rPr lang="en-US" sz="1400">
                <a:ea typeface="Arial" pitchFamily="-106" charset="0"/>
                <a:cs typeface="Arial" pitchFamily="-106" charset="0"/>
              </a:rPr>
              <a:t>  2. </a:t>
            </a:r>
            <a:r>
              <a:rPr lang="en-GB" sz="1400">
                <a:ea typeface="Arial" pitchFamily="-106" charset="0"/>
                <a:cs typeface="Arial" pitchFamily="-106" charset="0"/>
              </a:rPr>
              <a:t>Targher et al. 1997</a:t>
            </a:r>
            <a:endParaRPr lang="en-US" sz="1400">
              <a:ea typeface="Arial" pitchFamily="-106" charset="0"/>
              <a:cs typeface="Arial" pitchFamily="-106" charset="0"/>
            </a:endParaRPr>
          </a:p>
        </p:txBody>
      </p:sp>
      <p:sp>
        <p:nvSpPr>
          <p:cNvPr id="33797" name="Text Box 12"/>
          <p:cNvSpPr txBox="1">
            <a:spLocks noChangeArrowheads="1"/>
          </p:cNvSpPr>
          <p:nvPr/>
        </p:nvSpPr>
        <p:spPr bwMode="auto">
          <a:xfrm>
            <a:off x="838200" y="228600"/>
            <a:ext cx="7391400" cy="336550"/>
          </a:xfrm>
          <a:prstGeom prst="rect">
            <a:avLst/>
          </a:prstGeom>
          <a:noFill/>
          <a:ln w="9525">
            <a:noFill/>
            <a:miter lim="800000"/>
            <a:headEnd/>
            <a:tailEnd/>
          </a:ln>
        </p:spPr>
        <p:txBody>
          <a:bodyPr>
            <a:prstTxWarp prst="textNoShape">
              <a:avLst/>
            </a:prstTxWarp>
            <a:spAutoFit/>
          </a:bodyPr>
          <a:lstStyle/>
          <a:p>
            <a:pPr>
              <a:spcBef>
                <a:spcPct val="50000"/>
              </a:spcBef>
            </a:pPr>
            <a:endParaRPr lang="en-US" sz="1600" b="1">
              <a:latin typeface="Calibri" pitchFamily="-10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676400" y="685800"/>
            <a:ext cx="7315200" cy="612775"/>
          </a:xfrm>
        </p:spPr>
        <p:txBody>
          <a:bodyPr/>
          <a:lstStyle/>
          <a:p>
            <a:pPr algn="r" eaLnBrk="1" hangingPunct="1"/>
            <a:r>
              <a:rPr lang="en-US" dirty="0">
                <a:latin typeface="Arial" pitchFamily="-106" charset="0"/>
                <a:ea typeface="Arial" pitchFamily="-106" charset="0"/>
                <a:cs typeface="Arial" pitchFamily="-106" charset="0"/>
              </a:rPr>
              <a:t>Smoking </a:t>
            </a:r>
            <a:r>
              <a:rPr lang="en-US" dirty="0" smtClean="0">
                <a:latin typeface="Arial" pitchFamily="-106" charset="0"/>
                <a:ea typeface="Arial" pitchFamily="-106" charset="0"/>
                <a:cs typeface="Arial" pitchFamily="-106" charset="0"/>
              </a:rPr>
              <a:t>and </a:t>
            </a:r>
            <a:r>
              <a:rPr lang="en-US" dirty="0">
                <a:latin typeface="Arial" pitchFamily="-106" charset="0"/>
                <a:ea typeface="Arial" pitchFamily="-106" charset="0"/>
                <a:cs typeface="Arial" pitchFamily="-106" charset="0"/>
              </a:rPr>
              <a:t>Diabetes Complications</a:t>
            </a:r>
          </a:p>
        </p:txBody>
      </p:sp>
      <p:grpSp>
        <p:nvGrpSpPr>
          <p:cNvPr id="35843" name="Group 13"/>
          <p:cNvGrpSpPr>
            <a:grpSpLocks/>
          </p:cNvGrpSpPr>
          <p:nvPr/>
        </p:nvGrpSpPr>
        <p:grpSpPr bwMode="auto">
          <a:xfrm>
            <a:off x="533400" y="1524000"/>
            <a:ext cx="8153400" cy="4665663"/>
            <a:chOff x="457200" y="1219200"/>
            <a:chExt cx="8229600" cy="4970463"/>
          </a:xfrm>
        </p:grpSpPr>
        <p:pic>
          <p:nvPicPr>
            <p:cNvPr id="35846" name="Picture 2"/>
            <p:cNvPicPr>
              <a:picLocks noChangeAspect="1" noChangeArrowheads="1"/>
            </p:cNvPicPr>
            <p:nvPr/>
          </p:nvPicPr>
          <p:blipFill>
            <a:blip r:embed="rId3" cstate="print"/>
            <a:srcRect/>
            <a:stretch>
              <a:fillRect/>
            </a:stretch>
          </p:blipFill>
          <p:spPr bwMode="auto">
            <a:xfrm>
              <a:off x="2314575" y="1219200"/>
              <a:ext cx="4514850" cy="4952843"/>
            </a:xfrm>
            <a:prstGeom prst="rect">
              <a:avLst/>
            </a:prstGeom>
            <a:noFill/>
            <a:ln w="9525">
              <a:noFill/>
              <a:miter lim="800000"/>
              <a:headEnd/>
              <a:tailEnd/>
            </a:ln>
          </p:spPr>
        </p:pic>
        <p:sp>
          <p:nvSpPr>
            <p:cNvPr id="10" name="Line Callout 1 (Accent Bar) 9"/>
            <p:cNvSpPr/>
            <p:nvPr/>
          </p:nvSpPr>
          <p:spPr bwMode="auto">
            <a:xfrm>
              <a:off x="7086066" y="2666875"/>
              <a:ext cx="1600734" cy="914944"/>
            </a:xfrm>
            <a:prstGeom prst="accentCallout1">
              <a:avLst>
                <a:gd name="adj1" fmla="val 68133"/>
                <a:gd name="adj2" fmla="val -6446"/>
                <a:gd name="adj3" fmla="val 6188"/>
                <a:gd name="adj4" fmla="val -54882"/>
              </a:avLst>
            </a:prstGeom>
            <a:gradFill flip="none" rotWithShape="1">
              <a:gsLst>
                <a:gs pos="0">
                  <a:srgbClr val="03D4A8"/>
                </a:gs>
                <a:gs pos="25000">
                  <a:srgbClr val="21D6E0"/>
                </a:gs>
                <a:gs pos="75000">
                  <a:srgbClr val="0087E6"/>
                </a:gs>
                <a:gs pos="100000">
                  <a:srgbClr val="005CBF"/>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defRPr/>
              </a:pPr>
              <a:r>
                <a:rPr lang="en-US" b="1">
                  <a:solidFill>
                    <a:schemeClr val="tx1"/>
                  </a:solidFill>
                  <a:ea typeface="MS PGothic" pitchFamily="34" charset="-128"/>
                  <a:cs typeface="MS PGothic" pitchFamily="34" charset="-128"/>
                </a:rPr>
                <a:t>↑</a:t>
              </a:r>
              <a:r>
                <a:rPr lang="en-US">
                  <a:solidFill>
                    <a:schemeClr val="tx1"/>
                  </a:solidFill>
                  <a:ea typeface="MS PGothic" pitchFamily="34" charset="-128"/>
                  <a:cs typeface="MS PGothic" pitchFamily="34" charset="-128"/>
                </a:rPr>
                <a:t> risk of cardiovascular  diseases</a:t>
              </a:r>
              <a:r>
                <a:rPr lang="en-US" baseline="30000">
                  <a:solidFill>
                    <a:schemeClr val="tx1"/>
                  </a:solidFill>
                  <a:ea typeface="MS PGothic" pitchFamily="34" charset="-128"/>
                  <a:cs typeface="MS PGothic" pitchFamily="34" charset="-128"/>
                </a:rPr>
                <a:t>6</a:t>
              </a:r>
            </a:p>
          </p:txBody>
        </p:sp>
        <p:sp>
          <p:nvSpPr>
            <p:cNvPr id="12" name="Line Callout 1 (Accent Bar) 11"/>
            <p:cNvSpPr/>
            <p:nvPr/>
          </p:nvSpPr>
          <p:spPr bwMode="auto">
            <a:xfrm>
              <a:off x="457200" y="1599722"/>
              <a:ext cx="1600735" cy="686631"/>
            </a:xfrm>
            <a:prstGeom prst="accentCallout1">
              <a:avLst>
                <a:gd name="adj1" fmla="val 30397"/>
                <a:gd name="adj2" fmla="val 106762"/>
                <a:gd name="adj3" fmla="val 1659"/>
                <a:gd name="adj4" fmla="val 136977"/>
              </a:avLst>
            </a:prstGeom>
            <a:gradFill flip="none" rotWithShape="1">
              <a:gsLst>
                <a:gs pos="0">
                  <a:srgbClr val="03D4A8"/>
                </a:gs>
                <a:gs pos="25000">
                  <a:srgbClr val="21D6E0"/>
                </a:gs>
                <a:gs pos="75000">
                  <a:srgbClr val="0087E6"/>
                </a:gs>
                <a:gs pos="100000">
                  <a:srgbClr val="005CBF"/>
                </a:gs>
              </a:gsLst>
              <a:lin ang="135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r">
                <a:defRPr/>
              </a:pPr>
              <a:r>
                <a:rPr lang="en-US" b="1">
                  <a:solidFill>
                    <a:schemeClr val="tx1"/>
                  </a:solidFill>
                  <a:ea typeface="MS PGothic" pitchFamily="34" charset="-128"/>
                  <a:cs typeface="MS PGothic" pitchFamily="34" charset="-128"/>
                </a:rPr>
                <a:t>↑</a:t>
              </a:r>
              <a:r>
                <a:rPr lang="en-US">
                  <a:solidFill>
                    <a:schemeClr val="tx1"/>
                  </a:solidFill>
                  <a:ea typeface="MS PGothic" pitchFamily="34" charset="-128"/>
                  <a:cs typeface="MS PGothic" pitchFamily="34" charset="-128"/>
                </a:rPr>
                <a:t> risk of first stroke</a:t>
              </a:r>
              <a:r>
                <a:rPr lang="en-US" baseline="30000">
                  <a:solidFill>
                    <a:schemeClr val="tx1"/>
                  </a:solidFill>
                  <a:ea typeface="MS PGothic" pitchFamily="34" charset="-128"/>
                  <a:cs typeface="MS PGothic" pitchFamily="34" charset="-128"/>
                </a:rPr>
                <a:t>1</a:t>
              </a:r>
            </a:p>
          </p:txBody>
        </p:sp>
        <p:sp>
          <p:nvSpPr>
            <p:cNvPr id="16" name="Line Callout 1 (Accent Bar) 15"/>
            <p:cNvSpPr/>
            <p:nvPr/>
          </p:nvSpPr>
          <p:spPr bwMode="auto">
            <a:xfrm>
              <a:off x="7086066" y="1599722"/>
              <a:ext cx="1600734" cy="838840"/>
            </a:xfrm>
            <a:prstGeom prst="accentCallout1">
              <a:avLst>
                <a:gd name="adj1" fmla="val 68133"/>
                <a:gd name="adj2" fmla="val -6446"/>
                <a:gd name="adj3" fmla="val 45569"/>
                <a:gd name="adj4" fmla="val -60920"/>
              </a:avLst>
            </a:prstGeom>
            <a:gradFill flip="none" rotWithShape="1">
              <a:gsLst>
                <a:gs pos="0">
                  <a:srgbClr val="03D4A8"/>
                </a:gs>
                <a:gs pos="25000">
                  <a:srgbClr val="21D6E0"/>
                </a:gs>
                <a:gs pos="75000">
                  <a:srgbClr val="0087E6"/>
                </a:gs>
                <a:gs pos="100000">
                  <a:srgbClr val="005CBF"/>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defRPr/>
              </a:pPr>
              <a:r>
                <a:rPr lang="en-US" b="1">
                  <a:solidFill>
                    <a:schemeClr val="tx1"/>
                  </a:solidFill>
                  <a:ea typeface="MS PGothic" pitchFamily="34" charset="-128"/>
                  <a:cs typeface="MS PGothic" pitchFamily="34" charset="-128"/>
                </a:rPr>
                <a:t>↑</a:t>
              </a:r>
              <a:r>
                <a:rPr lang="en-US">
                  <a:solidFill>
                    <a:schemeClr val="tx1"/>
                  </a:solidFill>
                  <a:ea typeface="MS PGothic" pitchFamily="34" charset="-128"/>
                  <a:cs typeface="MS PGothic" pitchFamily="34" charset="-128"/>
                </a:rPr>
                <a:t> risk of proliferative retinopathy</a:t>
              </a:r>
              <a:r>
                <a:rPr lang="en-US" baseline="30000">
                  <a:solidFill>
                    <a:schemeClr val="tx1"/>
                  </a:solidFill>
                  <a:ea typeface="MS PGothic" pitchFamily="34" charset="-128"/>
                  <a:cs typeface="MS PGothic" pitchFamily="34" charset="-128"/>
                </a:rPr>
                <a:t>5</a:t>
              </a:r>
            </a:p>
          </p:txBody>
        </p:sp>
        <p:sp>
          <p:nvSpPr>
            <p:cNvPr id="17" name="Line Callout 1 (Accent Bar) 16"/>
            <p:cNvSpPr/>
            <p:nvPr/>
          </p:nvSpPr>
          <p:spPr bwMode="auto">
            <a:xfrm>
              <a:off x="457200" y="3810132"/>
              <a:ext cx="1600735" cy="1143257"/>
            </a:xfrm>
            <a:prstGeom prst="accentCallout1">
              <a:avLst>
                <a:gd name="adj1" fmla="val 76475"/>
                <a:gd name="adj2" fmla="val 105923"/>
                <a:gd name="adj3" fmla="val -26907"/>
                <a:gd name="adj4" fmla="val 136743"/>
              </a:avLst>
            </a:prstGeom>
            <a:gradFill flip="none" rotWithShape="1">
              <a:gsLst>
                <a:gs pos="0">
                  <a:srgbClr val="03D4A8"/>
                </a:gs>
                <a:gs pos="25000">
                  <a:srgbClr val="21D6E0"/>
                </a:gs>
                <a:gs pos="75000">
                  <a:srgbClr val="0087E6"/>
                </a:gs>
                <a:gs pos="100000">
                  <a:srgbClr val="005CBF"/>
                </a:gs>
              </a:gsLst>
              <a:lin ang="135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r">
                <a:defRPr/>
              </a:pPr>
              <a:r>
                <a:rPr lang="en-US">
                  <a:solidFill>
                    <a:schemeClr val="tx1"/>
                  </a:solidFill>
                  <a:ea typeface="MS PGothic" pitchFamily="34" charset="-128"/>
                  <a:cs typeface="MS PGothic" pitchFamily="34" charset="-128"/>
                </a:rPr>
                <a:t>Damages glomerulus, </a:t>
              </a:r>
              <a:r>
                <a:rPr lang="en-US" b="1">
                  <a:solidFill>
                    <a:schemeClr val="tx1"/>
                  </a:solidFill>
                  <a:ea typeface="MS PGothic" pitchFamily="34" charset="-128"/>
                  <a:cs typeface="MS PGothic" pitchFamily="34" charset="-128"/>
                </a:rPr>
                <a:t>↓</a:t>
              </a:r>
              <a:r>
                <a:rPr lang="en-US">
                  <a:solidFill>
                    <a:schemeClr val="tx1"/>
                  </a:solidFill>
                  <a:ea typeface="MS PGothic" pitchFamily="34" charset="-128"/>
                  <a:cs typeface="MS PGothic" pitchFamily="34" charset="-128"/>
                </a:rPr>
                <a:t>GFR, </a:t>
              </a:r>
            </a:p>
            <a:p>
              <a:pPr algn="r">
                <a:defRPr/>
              </a:pPr>
              <a:r>
                <a:rPr lang="en-US">
                  <a:solidFill>
                    <a:schemeClr val="tx1"/>
                  </a:solidFill>
                  <a:ea typeface="MS PGothic" pitchFamily="34" charset="-128"/>
                  <a:cs typeface="MS PGothic" pitchFamily="34" charset="-128"/>
                </a:rPr>
                <a:t>Proteinuria</a:t>
              </a:r>
              <a:r>
                <a:rPr lang="en-US" baseline="30000">
                  <a:solidFill>
                    <a:schemeClr val="tx1"/>
                  </a:solidFill>
                  <a:ea typeface="MS PGothic" pitchFamily="34" charset="-128"/>
                  <a:cs typeface="MS PGothic" pitchFamily="34" charset="-128"/>
                </a:rPr>
                <a:t>3</a:t>
              </a:r>
            </a:p>
          </p:txBody>
        </p:sp>
        <p:sp>
          <p:nvSpPr>
            <p:cNvPr id="18" name="Line Callout 1 (Accent Bar) 17"/>
            <p:cNvSpPr/>
            <p:nvPr/>
          </p:nvSpPr>
          <p:spPr bwMode="auto">
            <a:xfrm>
              <a:off x="7086066" y="3810132"/>
              <a:ext cx="1600734" cy="914944"/>
            </a:xfrm>
            <a:prstGeom prst="accentCallout1">
              <a:avLst>
                <a:gd name="adj1" fmla="val 68133"/>
                <a:gd name="adj2" fmla="val -6446"/>
                <a:gd name="adj3" fmla="val 29962"/>
                <a:gd name="adj4" fmla="val -43616"/>
              </a:avLst>
            </a:prstGeom>
            <a:gradFill flip="none" rotWithShape="1">
              <a:gsLst>
                <a:gs pos="0">
                  <a:srgbClr val="03D4A8"/>
                </a:gs>
                <a:gs pos="25000">
                  <a:srgbClr val="21D6E0"/>
                </a:gs>
                <a:gs pos="75000">
                  <a:srgbClr val="0087E6"/>
                </a:gs>
                <a:gs pos="100000">
                  <a:srgbClr val="005CBF"/>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defRPr/>
              </a:pPr>
              <a:r>
                <a:rPr lang="en-US" b="1">
                  <a:solidFill>
                    <a:schemeClr val="tx1"/>
                  </a:solidFill>
                  <a:ea typeface="MS PGothic" pitchFamily="34" charset="-128"/>
                  <a:cs typeface="MS PGothic" pitchFamily="34" charset="-128"/>
                </a:rPr>
                <a:t>↑</a:t>
              </a:r>
              <a:r>
                <a:rPr lang="en-US">
                  <a:solidFill>
                    <a:schemeClr val="tx1"/>
                  </a:solidFill>
                  <a:ea typeface="MS PGothic" pitchFamily="34" charset="-128"/>
                  <a:cs typeface="MS PGothic" pitchFamily="34" charset="-128"/>
                </a:rPr>
                <a:t> risk of peripheral neuropathy</a:t>
              </a:r>
              <a:r>
                <a:rPr lang="en-US" baseline="30000">
                  <a:solidFill>
                    <a:schemeClr val="tx1"/>
                  </a:solidFill>
                  <a:ea typeface="MS PGothic" pitchFamily="34" charset="-128"/>
                  <a:cs typeface="MS PGothic" pitchFamily="34" charset="-128"/>
                </a:rPr>
                <a:t>7</a:t>
              </a:r>
            </a:p>
          </p:txBody>
        </p:sp>
        <p:sp>
          <p:nvSpPr>
            <p:cNvPr id="19" name="Line Callout 1 (Accent Bar) 18"/>
            <p:cNvSpPr/>
            <p:nvPr/>
          </p:nvSpPr>
          <p:spPr bwMode="auto">
            <a:xfrm>
              <a:off x="6994733" y="4953389"/>
              <a:ext cx="1692067" cy="1143257"/>
            </a:xfrm>
            <a:prstGeom prst="accentCallout1">
              <a:avLst>
                <a:gd name="adj1" fmla="val 68133"/>
                <a:gd name="adj2" fmla="val -6446"/>
                <a:gd name="adj3" fmla="val 64279"/>
                <a:gd name="adj4" fmla="val -35723"/>
              </a:avLst>
            </a:prstGeom>
            <a:gradFill flip="none" rotWithShape="1">
              <a:gsLst>
                <a:gs pos="0">
                  <a:srgbClr val="03D4A8"/>
                </a:gs>
                <a:gs pos="25000">
                  <a:srgbClr val="21D6E0"/>
                </a:gs>
                <a:gs pos="75000">
                  <a:srgbClr val="0087E6"/>
                </a:gs>
                <a:gs pos="100000">
                  <a:srgbClr val="005CBF"/>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defRPr/>
              </a:pPr>
              <a:r>
                <a:rPr lang="en-US" b="1">
                  <a:solidFill>
                    <a:schemeClr val="tx1"/>
                  </a:solidFill>
                  <a:ea typeface="MS PGothic" pitchFamily="34" charset="-128"/>
                  <a:cs typeface="MS PGothic" pitchFamily="34" charset="-128"/>
                </a:rPr>
                <a:t>↑</a:t>
              </a:r>
              <a:r>
                <a:rPr lang="en-US">
                  <a:solidFill>
                    <a:schemeClr val="tx1"/>
                  </a:solidFill>
                  <a:ea typeface="MS PGothic" pitchFamily="34" charset="-128"/>
                  <a:cs typeface="MS PGothic" pitchFamily="34" charset="-128"/>
                </a:rPr>
                <a:t> risk &amp; progression</a:t>
              </a:r>
              <a:r>
                <a:rPr lang="en-US" baseline="30000">
                  <a:solidFill>
                    <a:schemeClr val="tx1"/>
                  </a:solidFill>
                  <a:ea typeface="MS PGothic" pitchFamily="34" charset="-128"/>
                  <a:cs typeface="MS PGothic" pitchFamily="34" charset="-128"/>
                </a:rPr>
                <a:t>8</a:t>
              </a:r>
              <a:r>
                <a:rPr lang="en-US">
                  <a:solidFill>
                    <a:schemeClr val="tx1"/>
                  </a:solidFill>
                  <a:ea typeface="MS PGothic" pitchFamily="34" charset="-128"/>
                  <a:cs typeface="MS PGothic" pitchFamily="34" charset="-128"/>
                </a:rPr>
                <a:t> of peripheral arterial disease </a:t>
              </a:r>
            </a:p>
          </p:txBody>
        </p:sp>
        <p:sp>
          <p:nvSpPr>
            <p:cNvPr id="21" name="Line Callout 1 (Accent Bar) 20"/>
            <p:cNvSpPr/>
            <p:nvPr/>
          </p:nvSpPr>
          <p:spPr bwMode="auto">
            <a:xfrm>
              <a:off x="457200" y="5333911"/>
              <a:ext cx="1600735" cy="762735"/>
            </a:xfrm>
            <a:prstGeom prst="accentCallout1">
              <a:avLst>
                <a:gd name="adj1" fmla="val 69642"/>
                <a:gd name="adj2" fmla="val 106762"/>
                <a:gd name="adj3" fmla="val -39096"/>
                <a:gd name="adj4" fmla="val 130754"/>
              </a:avLst>
            </a:prstGeom>
            <a:gradFill flip="none" rotWithShape="1">
              <a:gsLst>
                <a:gs pos="0">
                  <a:srgbClr val="03D4A8"/>
                </a:gs>
                <a:gs pos="25000">
                  <a:srgbClr val="21D6E0"/>
                </a:gs>
                <a:gs pos="75000">
                  <a:srgbClr val="0087E6"/>
                </a:gs>
                <a:gs pos="100000">
                  <a:srgbClr val="005CBF"/>
                </a:gs>
              </a:gsLst>
              <a:lin ang="135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r">
                <a:defRPr/>
              </a:pPr>
              <a:r>
                <a:rPr lang="en-US">
                  <a:solidFill>
                    <a:schemeClr val="tx1"/>
                  </a:solidFill>
                  <a:ea typeface="MS PGothic" pitchFamily="34" charset="-128"/>
                  <a:cs typeface="MS PGothic" pitchFamily="34" charset="-128"/>
                </a:rPr>
                <a:t>Accentuates</a:t>
              </a:r>
              <a:r>
                <a:rPr lang="en-US" baseline="30000">
                  <a:solidFill>
                    <a:schemeClr val="tx1"/>
                  </a:solidFill>
                  <a:ea typeface="MS PGothic" pitchFamily="34" charset="-128"/>
                  <a:cs typeface="MS PGothic" pitchFamily="34" charset="-128"/>
                </a:rPr>
                <a:t>4</a:t>
              </a:r>
              <a:r>
                <a:rPr lang="en-US">
                  <a:solidFill>
                    <a:schemeClr val="tx1"/>
                  </a:solidFill>
                  <a:ea typeface="MS PGothic" pitchFamily="34" charset="-128"/>
                  <a:cs typeface="MS PGothic" pitchFamily="34" charset="-128"/>
                </a:rPr>
                <a:t> atherosclerosis</a:t>
              </a:r>
              <a:endParaRPr lang="en-US" baseline="30000">
                <a:solidFill>
                  <a:schemeClr val="tx1"/>
                </a:solidFill>
                <a:ea typeface="MS PGothic" pitchFamily="34" charset="-128"/>
                <a:cs typeface="MS PGothic" pitchFamily="34" charset="-128"/>
              </a:endParaRPr>
            </a:p>
          </p:txBody>
        </p:sp>
        <p:sp>
          <p:nvSpPr>
            <p:cNvPr id="22" name="Line Callout 1 (Accent Bar) 21"/>
            <p:cNvSpPr/>
            <p:nvPr/>
          </p:nvSpPr>
          <p:spPr bwMode="auto">
            <a:xfrm>
              <a:off x="457200" y="2590771"/>
              <a:ext cx="1600735" cy="914943"/>
            </a:xfrm>
            <a:prstGeom prst="accentCallout1">
              <a:avLst>
                <a:gd name="adj1" fmla="val 68133"/>
                <a:gd name="adj2" fmla="val 105629"/>
                <a:gd name="adj3" fmla="val -14567"/>
                <a:gd name="adj4" fmla="val 128893"/>
              </a:avLst>
            </a:prstGeom>
            <a:gradFill flip="none" rotWithShape="1">
              <a:gsLst>
                <a:gs pos="0">
                  <a:srgbClr val="03D4A8"/>
                </a:gs>
                <a:gs pos="25000">
                  <a:srgbClr val="21D6E0"/>
                </a:gs>
                <a:gs pos="75000">
                  <a:srgbClr val="0087E6"/>
                </a:gs>
                <a:gs pos="100000">
                  <a:srgbClr val="005CBF"/>
                </a:gs>
              </a:gsLst>
              <a:lin ang="135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r">
                <a:defRPr/>
              </a:pPr>
              <a:r>
                <a:rPr lang="en-US" b="1">
                  <a:solidFill>
                    <a:schemeClr val="tx1"/>
                  </a:solidFill>
                  <a:ea typeface="MS PGothic" pitchFamily="34" charset="-128"/>
                  <a:cs typeface="MS PGothic" pitchFamily="34" charset="-128"/>
                </a:rPr>
                <a:t>↑</a:t>
              </a:r>
              <a:r>
                <a:rPr lang="en-US">
                  <a:solidFill>
                    <a:schemeClr val="tx1"/>
                  </a:solidFill>
                  <a:ea typeface="MS PGothic" pitchFamily="34" charset="-128"/>
                  <a:cs typeface="MS PGothic" pitchFamily="34" charset="-128"/>
                </a:rPr>
                <a:t> risk of periodontal  disease</a:t>
              </a:r>
              <a:r>
                <a:rPr lang="en-US" baseline="30000">
                  <a:solidFill>
                    <a:schemeClr val="tx1"/>
                  </a:solidFill>
                  <a:ea typeface="MS PGothic" pitchFamily="34" charset="-128"/>
                  <a:cs typeface="MS PGothic" pitchFamily="34" charset="-128"/>
                </a:rPr>
                <a:t>2</a:t>
              </a:r>
            </a:p>
          </p:txBody>
        </p:sp>
        <p:sp>
          <p:nvSpPr>
            <p:cNvPr id="35855" name="Rectangle 22"/>
            <p:cNvSpPr>
              <a:spLocks noChangeArrowheads="1"/>
            </p:cNvSpPr>
            <p:nvPr/>
          </p:nvSpPr>
          <p:spPr bwMode="auto">
            <a:xfrm>
              <a:off x="2285466" y="5944437"/>
              <a:ext cx="4573068" cy="245226"/>
            </a:xfrm>
            <a:prstGeom prst="rect">
              <a:avLst/>
            </a:prstGeom>
            <a:noFill/>
            <a:ln w="9525">
              <a:noFill/>
              <a:miter lim="800000"/>
              <a:headEnd/>
              <a:tailEnd/>
            </a:ln>
          </p:spPr>
          <p:txBody>
            <a:bodyPr>
              <a:prstTxWarp prst="textNoShape">
                <a:avLst/>
              </a:prstTxWarp>
              <a:spAutoFit/>
            </a:bodyPr>
            <a:lstStyle/>
            <a:p>
              <a:pPr algn="ctr"/>
              <a:r>
                <a:rPr lang="en-US" sz="1000">
                  <a:latin typeface="Calibri" pitchFamily="-106" charset="0"/>
                </a:rPr>
                <a:t>http://ucsf.mightyminnow.com/images/charts/5.a.jpg</a:t>
              </a:r>
            </a:p>
          </p:txBody>
        </p:sp>
      </p:grpSp>
      <p:sp>
        <p:nvSpPr>
          <p:cNvPr id="35844" name="TextBox 19"/>
          <p:cNvSpPr txBox="1">
            <a:spLocks noChangeArrowheads="1"/>
          </p:cNvSpPr>
          <p:nvPr/>
        </p:nvSpPr>
        <p:spPr bwMode="auto">
          <a:xfrm>
            <a:off x="381000" y="6172200"/>
            <a:ext cx="8382000" cy="523875"/>
          </a:xfrm>
          <a:prstGeom prst="rect">
            <a:avLst/>
          </a:prstGeom>
          <a:noFill/>
          <a:ln w="9525">
            <a:noFill/>
            <a:miter lim="800000"/>
            <a:headEnd/>
            <a:tailEnd/>
          </a:ln>
        </p:spPr>
        <p:txBody>
          <a:bodyPr>
            <a:prstTxWarp prst="textNoShape">
              <a:avLst/>
            </a:prstTxWarp>
            <a:spAutoFit/>
          </a:bodyPr>
          <a:lstStyle/>
          <a:p>
            <a:r>
              <a:rPr lang="en-US" sz="1400">
                <a:ea typeface="Arial" pitchFamily="-106" charset="0"/>
                <a:cs typeface="Arial" pitchFamily="-106" charset="0"/>
              </a:rPr>
              <a:t>1. </a:t>
            </a:r>
            <a:r>
              <a:rPr lang="en-GB" sz="1400">
                <a:ea typeface="Arial" pitchFamily="-106" charset="0"/>
                <a:cs typeface="Arial" pitchFamily="-106" charset="0"/>
              </a:rPr>
              <a:t>Giorda et al. 2007;  2. </a:t>
            </a:r>
            <a:r>
              <a:rPr lang="en-US" sz="1400">
                <a:ea typeface="Arial" pitchFamily="-106" charset="0"/>
                <a:cs typeface="Arial" pitchFamily="-106" charset="0"/>
              </a:rPr>
              <a:t>Tsai et al. 2002;  3. </a:t>
            </a:r>
            <a:r>
              <a:rPr lang="en-GB" sz="1400">
                <a:ea typeface="Arial" pitchFamily="-106" charset="0"/>
                <a:cs typeface="Arial" pitchFamily="-106" charset="0"/>
              </a:rPr>
              <a:t>Orth et al. 2005;  </a:t>
            </a:r>
            <a:r>
              <a:rPr lang="en-US" sz="1400">
                <a:ea typeface="Arial" pitchFamily="-106" charset="0"/>
                <a:cs typeface="Arial" pitchFamily="-106" charset="0"/>
              </a:rPr>
              <a:t>4. </a:t>
            </a:r>
            <a:r>
              <a:rPr lang="en-GB" sz="1400">
                <a:ea typeface="Arial" pitchFamily="-106" charset="0"/>
                <a:cs typeface="Arial" pitchFamily="-106" charset="0"/>
              </a:rPr>
              <a:t>Karim et al. 2005;  </a:t>
            </a:r>
            <a:r>
              <a:rPr lang="en-US" sz="1400">
                <a:ea typeface="Arial" pitchFamily="-106" charset="0"/>
                <a:cs typeface="Arial" pitchFamily="-106" charset="0"/>
              </a:rPr>
              <a:t>5. </a:t>
            </a:r>
            <a:r>
              <a:rPr lang="en-GB" sz="1400">
                <a:ea typeface="Arial" pitchFamily="-106" charset="0"/>
                <a:cs typeface="Arial" pitchFamily="-106" charset="0"/>
              </a:rPr>
              <a:t>Paetkau et al. 1977;  </a:t>
            </a:r>
            <a:r>
              <a:rPr lang="en-US" sz="1400">
                <a:ea typeface="Arial" pitchFamily="-106" charset="0"/>
                <a:cs typeface="Arial" pitchFamily="-106" charset="0"/>
              </a:rPr>
              <a:t>6. Al-Delaimy et al. 2002; 7. </a:t>
            </a:r>
            <a:r>
              <a:rPr lang="en-GB" sz="1400">
                <a:ea typeface="Arial" pitchFamily="-106" charset="0"/>
                <a:cs typeface="Arial" pitchFamily="-106" charset="0"/>
              </a:rPr>
              <a:t>Tesfaye et al. 2005; </a:t>
            </a:r>
            <a:r>
              <a:rPr lang="en-US" sz="1400">
                <a:ea typeface="Arial" pitchFamily="-106" charset="0"/>
                <a:cs typeface="Arial" pitchFamily="-106" charset="0"/>
              </a:rPr>
              <a:t>8. Eason et al. 2005</a:t>
            </a:r>
          </a:p>
        </p:txBody>
      </p:sp>
      <p:sp>
        <p:nvSpPr>
          <p:cNvPr id="35845" name="Text Box 12"/>
          <p:cNvSpPr txBox="1">
            <a:spLocks noChangeArrowheads="1"/>
          </p:cNvSpPr>
          <p:nvPr/>
        </p:nvSpPr>
        <p:spPr bwMode="auto">
          <a:xfrm>
            <a:off x="838200" y="228600"/>
            <a:ext cx="7391400" cy="336550"/>
          </a:xfrm>
          <a:prstGeom prst="rect">
            <a:avLst/>
          </a:prstGeom>
          <a:noFill/>
          <a:ln w="9525">
            <a:noFill/>
            <a:miter lim="800000"/>
            <a:headEnd/>
            <a:tailEnd/>
          </a:ln>
        </p:spPr>
        <p:txBody>
          <a:bodyPr>
            <a:prstTxWarp prst="textNoShape">
              <a:avLst/>
            </a:prstTxWarp>
            <a:spAutoFit/>
          </a:bodyPr>
          <a:lstStyle/>
          <a:p>
            <a:pPr>
              <a:spcBef>
                <a:spcPct val="50000"/>
              </a:spcBef>
            </a:pPr>
            <a:endParaRPr lang="en-US" sz="1600" b="1">
              <a:latin typeface="Calibri" pitchFamily="-10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2362200" y="685800"/>
            <a:ext cx="6396038" cy="612775"/>
          </a:xfrm>
        </p:spPr>
        <p:txBody>
          <a:bodyPr/>
          <a:lstStyle/>
          <a:p>
            <a:pPr algn="r" eaLnBrk="1" hangingPunct="1"/>
            <a:r>
              <a:rPr lang="en-US" sz="3200" dirty="0">
                <a:latin typeface="Arial" pitchFamily="-106" charset="0"/>
                <a:ea typeface="Arial" pitchFamily="-106" charset="0"/>
                <a:cs typeface="Arial" pitchFamily="-106" charset="0"/>
              </a:rPr>
              <a:t>Why Cessation in Diabetes? </a:t>
            </a:r>
          </a:p>
        </p:txBody>
      </p:sp>
      <p:sp>
        <p:nvSpPr>
          <p:cNvPr id="37891" name="Content Placeholder 3"/>
          <p:cNvSpPr>
            <a:spLocks noGrp="1"/>
          </p:cNvSpPr>
          <p:nvPr>
            <p:ph sz="half" idx="2"/>
          </p:nvPr>
        </p:nvSpPr>
        <p:spPr>
          <a:xfrm>
            <a:off x="457200" y="1676400"/>
            <a:ext cx="4419600" cy="4191000"/>
          </a:xfrm>
        </p:spPr>
        <p:txBody>
          <a:bodyPr/>
          <a:lstStyle/>
          <a:p>
            <a:pPr eaLnBrk="1" hangingPunct="1"/>
            <a:r>
              <a:rPr lang="en-GB" dirty="0">
                <a:latin typeface="Arial" pitchFamily="-106" charset="0"/>
                <a:ea typeface="Arial" pitchFamily="-106" charset="0"/>
                <a:cs typeface="Arial" pitchFamily="-106" charset="0"/>
              </a:rPr>
              <a:t>Control diabetes</a:t>
            </a:r>
            <a:r>
              <a:rPr lang="en-GB" baseline="30000" dirty="0">
                <a:latin typeface="Arial" pitchFamily="-106" charset="0"/>
                <a:ea typeface="Arial" pitchFamily="-106" charset="0"/>
                <a:cs typeface="Arial" pitchFamily="-106" charset="0"/>
              </a:rPr>
              <a:t>1</a:t>
            </a:r>
            <a:r>
              <a:rPr lang="en-GB" dirty="0">
                <a:latin typeface="Arial" pitchFamily="-106" charset="0"/>
                <a:ea typeface="Arial" pitchFamily="-106" charset="0"/>
                <a:cs typeface="Arial" pitchFamily="-106" charset="0"/>
              </a:rPr>
              <a:t> &amp; p</a:t>
            </a:r>
            <a:r>
              <a:rPr lang="en-US" dirty="0" err="1">
                <a:latin typeface="Arial" pitchFamily="-106" charset="0"/>
                <a:ea typeface="Arial" pitchFamily="-106" charset="0"/>
                <a:cs typeface="Arial" pitchFamily="-106" charset="0"/>
              </a:rPr>
              <a:t>revent</a:t>
            </a:r>
            <a:r>
              <a:rPr lang="en-US" dirty="0">
                <a:latin typeface="Arial" pitchFamily="-106" charset="0"/>
                <a:ea typeface="Arial" pitchFamily="-106" charset="0"/>
                <a:cs typeface="Arial" pitchFamily="-106" charset="0"/>
              </a:rPr>
              <a:t> complications</a:t>
            </a:r>
            <a:r>
              <a:rPr lang="en-GB" baseline="30000" dirty="0">
                <a:latin typeface="Arial" pitchFamily="-106" charset="0"/>
                <a:ea typeface="Arial" pitchFamily="-106" charset="0"/>
                <a:cs typeface="Arial" pitchFamily="-106" charset="0"/>
              </a:rPr>
              <a:t> 2</a:t>
            </a:r>
            <a:endParaRPr lang="en-US" dirty="0">
              <a:latin typeface="Arial" pitchFamily="-106" charset="0"/>
              <a:ea typeface="Arial" pitchFamily="-106" charset="0"/>
              <a:cs typeface="Arial" pitchFamily="-106" charset="0"/>
            </a:endParaRPr>
          </a:p>
          <a:p>
            <a:pPr eaLnBrk="1" hangingPunct="1"/>
            <a:r>
              <a:rPr lang="en-US" dirty="0">
                <a:latin typeface="Arial" pitchFamily="-106" charset="0"/>
                <a:ea typeface="Arial" pitchFamily="-106" charset="0"/>
                <a:cs typeface="Arial" pitchFamily="-106" charset="0"/>
              </a:rPr>
              <a:t>Reduces CAD incidence</a:t>
            </a:r>
            <a:r>
              <a:rPr lang="en-US" baseline="30000" dirty="0">
                <a:latin typeface="Arial" pitchFamily="-106" charset="0"/>
                <a:ea typeface="Arial" pitchFamily="-106" charset="0"/>
                <a:cs typeface="Arial" pitchFamily="-106" charset="0"/>
              </a:rPr>
              <a:t>3</a:t>
            </a:r>
            <a:r>
              <a:rPr lang="en-US" dirty="0">
                <a:latin typeface="Arial" pitchFamily="-106" charset="0"/>
                <a:ea typeface="Arial" pitchFamily="-106" charset="0"/>
                <a:cs typeface="Arial" pitchFamily="-106" charset="0"/>
              </a:rPr>
              <a:t> &amp; mortality</a:t>
            </a:r>
            <a:r>
              <a:rPr lang="en-US" baseline="30000" dirty="0">
                <a:latin typeface="Arial" pitchFamily="-106" charset="0"/>
                <a:ea typeface="Arial" pitchFamily="-106" charset="0"/>
                <a:cs typeface="Arial" pitchFamily="-106" charset="0"/>
              </a:rPr>
              <a:t>2</a:t>
            </a:r>
          </a:p>
          <a:p>
            <a:pPr eaLnBrk="1" hangingPunct="1"/>
            <a:r>
              <a:rPr lang="en-US" dirty="0">
                <a:latin typeface="Arial" pitchFamily="-106" charset="0"/>
                <a:ea typeface="Arial" pitchFamily="-106" charset="0"/>
                <a:cs typeface="Arial" pitchFamily="-106" charset="0"/>
              </a:rPr>
              <a:t>Diabetes patients more motivated to quit than healthy individuals</a:t>
            </a:r>
            <a:r>
              <a:rPr lang="en-US" baseline="30000" dirty="0">
                <a:latin typeface="Arial" pitchFamily="-106" charset="0"/>
                <a:ea typeface="Arial" pitchFamily="-106" charset="0"/>
                <a:cs typeface="Arial" pitchFamily="-106" charset="0"/>
              </a:rPr>
              <a:t>4</a:t>
            </a:r>
          </a:p>
          <a:p>
            <a:pPr eaLnBrk="1" hangingPunct="1"/>
            <a:r>
              <a:rPr lang="en-US" dirty="0">
                <a:latin typeface="Arial" pitchFamily="-106" charset="0"/>
                <a:ea typeface="Arial" pitchFamily="-106" charset="0"/>
                <a:cs typeface="Arial" pitchFamily="-106" charset="0"/>
              </a:rPr>
              <a:t>Reduces</a:t>
            </a:r>
            <a:r>
              <a:rPr lang="en-US" b="1" dirty="0">
                <a:latin typeface="Arial" pitchFamily="-106" charset="0"/>
                <a:ea typeface="Arial" pitchFamily="-106" charset="0"/>
                <a:cs typeface="Arial" pitchFamily="-106" charset="0"/>
              </a:rPr>
              <a:t> </a:t>
            </a:r>
            <a:r>
              <a:rPr lang="en-US" dirty="0">
                <a:latin typeface="Arial" pitchFamily="-106" charset="0"/>
                <a:ea typeface="Arial" pitchFamily="-106" charset="0"/>
                <a:cs typeface="Arial" pitchFamily="-106" charset="0"/>
              </a:rPr>
              <a:t>c</a:t>
            </a:r>
            <a:r>
              <a:rPr lang="en-US" dirty="0" smtClean="0">
                <a:latin typeface="Arial" pitchFamily="-106" charset="0"/>
                <a:ea typeface="Arial" pitchFamily="-106" charset="0"/>
                <a:cs typeface="Arial" pitchFamily="-106" charset="0"/>
              </a:rPr>
              <a:t>ost </a:t>
            </a:r>
            <a:r>
              <a:rPr lang="en-US" dirty="0">
                <a:latin typeface="Arial" pitchFamily="-106" charset="0"/>
                <a:ea typeface="Arial" pitchFamily="-106" charset="0"/>
                <a:cs typeface="Arial" pitchFamily="-106" charset="0"/>
              </a:rPr>
              <a:t>of managing diabetes </a:t>
            </a:r>
            <a:r>
              <a:rPr lang="en-US" dirty="0" smtClean="0">
                <a:latin typeface="Arial" pitchFamily="-106" charset="0"/>
                <a:ea typeface="Arial" pitchFamily="-106" charset="0"/>
                <a:cs typeface="Arial" pitchFamily="-106" charset="0"/>
              </a:rPr>
              <a:t>and diabetes </a:t>
            </a:r>
            <a:r>
              <a:rPr lang="en-US" dirty="0">
                <a:latin typeface="Arial" pitchFamily="-106" charset="0"/>
                <a:ea typeface="Arial" pitchFamily="-106" charset="0"/>
                <a:cs typeface="Arial" pitchFamily="-106" charset="0"/>
              </a:rPr>
              <a:t>hospitalizations</a:t>
            </a:r>
            <a:r>
              <a:rPr lang="en-US" baseline="30000" dirty="0">
                <a:latin typeface="Arial" pitchFamily="-106" charset="0"/>
                <a:ea typeface="Arial" pitchFamily="-106" charset="0"/>
                <a:cs typeface="Arial" pitchFamily="-106" charset="0"/>
              </a:rPr>
              <a:t>5</a:t>
            </a:r>
          </a:p>
        </p:txBody>
      </p:sp>
      <p:sp>
        <p:nvSpPr>
          <p:cNvPr id="37892" name="TextBox 7"/>
          <p:cNvSpPr txBox="1">
            <a:spLocks noChangeArrowheads="1"/>
          </p:cNvSpPr>
          <p:nvPr/>
        </p:nvSpPr>
        <p:spPr bwMode="auto">
          <a:xfrm>
            <a:off x="381000" y="6096000"/>
            <a:ext cx="8382000" cy="523875"/>
          </a:xfrm>
          <a:prstGeom prst="rect">
            <a:avLst/>
          </a:prstGeom>
          <a:noFill/>
          <a:ln w="9525">
            <a:noFill/>
            <a:miter lim="800000"/>
            <a:headEnd/>
            <a:tailEnd/>
          </a:ln>
        </p:spPr>
        <p:txBody>
          <a:bodyPr>
            <a:prstTxWarp prst="textNoShape">
              <a:avLst/>
            </a:prstTxWarp>
            <a:spAutoFit/>
          </a:bodyPr>
          <a:lstStyle/>
          <a:p>
            <a:pPr marL="342900" indent="-342900" algn="just"/>
            <a:r>
              <a:rPr lang="en-GB" sz="1400" dirty="0" smtClean="0">
                <a:ea typeface="Arial" pitchFamily="-106" charset="0"/>
                <a:cs typeface="Arial" pitchFamily="-106" charset="0"/>
              </a:rPr>
              <a:t>1. </a:t>
            </a:r>
            <a:r>
              <a:rPr lang="en-GB" sz="1400" dirty="0" err="1" smtClean="0">
                <a:ea typeface="Arial" pitchFamily="-106" charset="0"/>
                <a:cs typeface="Arial" pitchFamily="-106" charset="0"/>
              </a:rPr>
              <a:t>Wannamethee</a:t>
            </a:r>
            <a:r>
              <a:rPr lang="en-GB" sz="1400" dirty="0" smtClean="0">
                <a:ea typeface="Arial" pitchFamily="-106" charset="0"/>
                <a:cs typeface="Arial" pitchFamily="-106" charset="0"/>
              </a:rPr>
              <a:t> </a:t>
            </a:r>
            <a:r>
              <a:rPr lang="en-GB" sz="1400" dirty="0">
                <a:ea typeface="Arial" pitchFamily="-106" charset="0"/>
                <a:cs typeface="Arial" pitchFamily="-106" charset="0"/>
              </a:rPr>
              <a:t>et al. 2001;  </a:t>
            </a:r>
            <a:r>
              <a:rPr lang="en-US" sz="1400" dirty="0">
                <a:ea typeface="Arial" pitchFamily="-106" charset="0"/>
                <a:cs typeface="Arial" pitchFamily="-106" charset="0"/>
              </a:rPr>
              <a:t>2. </a:t>
            </a:r>
            <a:r>
              <a:rPr lang="en-US" sz="1400" dirty="0" err="1">
                <a:ea typeface="Arial" pitchFamily="-106" charset="0"/>
                <a:cs typeface="Arial" pitchFamily="-106" charset="0"/>
              </a:rPr>
              <a:t>Yudkin</a:t>
            </a:r>
            <a:r>
              <a:rPr lang="en-US" sz="1400" dirty="0">
                <a:ea typeface="Arial" pitchFamily="-106" charset="0"/>
                <a:cs typeface="Arial" pitchFamily="-106" charset="0"/>
              </a:rPr>
              <a:t> 1993;  3. Al-</a:t>
            </a:r>
            <a:r>
              <a:rPr lang="en-US" sz="1400" dirty="0" err="1">
                <a:ea typeface="Arial" pitchFamily="-106" charset="0"/>
                <a:cs typeface="Arial" pitchFamily="-106" charset="0"/>
              </a:rPr>
              <a:t>Delaimy</a:t>
            </a:r>
            <a:r>
              <a:rPr lang="en-US" sz="1400" dirty="0">
                <a:ea typeface="Arial" pitchFamily="-106" charset="0"/>
                <a:cs typeface="Arial" pitchFamily="-106" charset="0"/>
              </a:rPr>
              <a:t> et al. 2002;  4. Al-</a:t>
            </a:r>
            <a:r>
              <a:rPr lang="en-US" sz="1400" dirty="0" err="1">
                <a:ea typeface="Arial" pitchFamily="-106" charset="0"/>
                <a:cs typeface="Arial" pitchFamily="-106" charset="0"/>
              </a:rPr>
              <a:t>Delaimy</a:t>
            </a:r>
            <a:r>
              <a:rPr lang="en-US" sz="1400" dirty="0">
                <a:ea typeface="Arial" pitchFamily="-106" charset="0"/>
                <a:cs typeface="Arial" pitchFamily="-106" charset="0"/>
              </a:rPr>
              <a:t> et al. 2001;  </a:t>
            </a:r>
          </a:p>
          <a:p>
            <a:pPr marL="342900" indent="-342900" algn="just"/>
            <a:r>
              <a:rPr lang="en-US" sz="1400" dirty="0">
                <a:ea typeface="Arial" pitchFamily="-106" charset="0"/>
                <a:cs typeface="Arial" pitchFamily="-106" charset="0"/>
              </a:rPr>
              <a:t>5. </a:t>
            </a:r>
            <a:r>
              <a:rPr lang="en-GB" sz="1400" dirty="0" err="1">
                <a:ea typeface="Arial" pitchFamily="-106" charset="0"/>
                <a:cs typeface="Arial" pitchFamily="-106" charset="0"/>
              </a:rPr>
              <a:t>Pagano</a:t>
            </a:r>
            <a:r>
              <a:rPr lang="en-GB" sz="1400" dirty="0">
                <a:ea typeface="Arial" pitchFamily="-106" charset="0"/>
                <a:cs typeface="Arial" pitchFamily="-106" charset="0"/>
              </a:rPr>
              <a:t> et al. 2009;  6. </a:t>
            </a:r>
            <a:r>
              <a:rPr lang="en-US" sz="1400" dirty="0" err="1">
                <a:ea typeface="Arial" pitchFamily="-106" charset="0"/>
                <a:cs typeface="Arial" pitchFamily="-106" charset="0"/>
              </a:rPr>
              <a:t>Himmelmann</a:t>
            </a:r>
            <a:r>
              <a:rPr lang="en-US" sz="1400" dirty="0">
                <a:ea typeface="Arial" pitchFamily="-106" charset="0"/>
                <a:cs typeface="Arial" pitchFamily="-106" charset="0"/>
              </a:rPr>
              <a:t> et al. 2003;  7. Becker et al. 2006</a:t>
            </a:r>
          </a:p>
        </p:txBody>
      </p:sp>
      <p:grpSp>
        <p:nvGrpSpPr>
          <p:cNvPr id="37893" name="Group 13"/>
          <p:cNvGrpSpPr>
            <a:grpSpLocks/>
          </p:cNvGrpSpPr>
          <p:nvPr/>
        </p:nvGrpSpPr>
        <p:grpSpPr bwMode="auto">
          <a:xfrm>
            <a:off x="4724400" y="2286000"/>
            <a:ext cx="4114800" cy="3581400"/>
            <a:chOff x="4572000" y="2438400"/>
            <a:chExt cx="4114800" cy="3581400"/>
          </a:xfrm>
        </p:grpSpPr>
        <p:pic>
          <p:nvPicPr>
            <p:cNvPr id="37894" name="Picture 2" descr="http://www.123heartdiseasecenter.com/images/heart-disease.jpg"/>
            <p:cNvPicPr>
              <a:picLocks noChangeAspect="1" noChangeArrowheads="1"/>
            </p:cNvPicPr>
            <p:nvPr/>
          </p:nvPicPr>
          <p:blipFill>
            <a:blip r:embed="rId3" cstate="print"/>
            <a:srcRect/>
            <a:stretch>
              <a:fillRect/>
            </a:stretch>
          </p:blipFill>
          <p:spPr bwMode="auto">
            <a:xfrm>
              <a:off x="4610100" y="2438400"/>
              <a:ext cx="4000500" cy="3200400"/>
            </a:xfrm>
            <a:prstGeom prst="rect">
              <a:avLst/>
            </a:prstGeom>
            <a:noFill/>
            <a:ln w="9525">
              <a:noFill/>
              <a:miter lim="800000"/>
              <a:headEnd/>
              <a:tailEnd/>
            </a:ln>
          </p:spPr>
        </p:pic>
        <p:sp>
          <p:nvSpPr>
            <p:cNvPr id="37895" name="Rectangle 12"/>
            <p:cNvSpPr>
              <a:spLocks noChangeArrowheads="1"/>
            </p:cNvSpPr>
            <p:nvPr/>
          </p:nvSpPr>
          <p:spPr bwMode="auto">
            <a:xfrm>
              <a:off x="4572000" y="5773738"/>
              <a:ext cx="4114800" cy="246062"/>
            </a:xfrm>
            <a:prstGeom prst="rect">
              <a:avLst/>
            </a:prstGeom>
            <a:noFill/>
            <a:ln w="9525">
              <a:noFill/>
              <a:miter lim="800000"/>
              <a:headEnd/>
              <a:tailEnd/>
            </a:ln>
          </p:spPr>
          <p:txBody>
            <a:bodyPr>
              <a:prstTxWarp prst="textNoShape">
                <a:avLst/>
              </a:prstTxWarp>
              <a:spAutoFit/>
            </a:bodyPr>
            <a:lstStyle/>
            <a:p>
              <a:pPr algn="ctr"/>
              <a:r>
                <a:rPr lang="en-US" sz="1000">
                  <a:latin typeface="Calibri" pitchFamily="-106" charset="0"/>
                </a:rPr>
                <a:t>http://www.123heartdiseasecenter.com/images/heart-disease.jpg</a:t>
              </a: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676400" y="381000"/>
            <a:ext cx="7143800" cy="1143000"/>
          </a:xfrm>
        </p:spPr>
        <p:txBody>
          <a:bodyPr/>
          <a:lstStyle/>
          <a:p>
            <a:pPr algn="r" eaLnBrk="1" hangingPunct="1"/>
            <a:r>
              <a:rPr lang="en-US" sz="3200" dirty="0">
                <a:latin typeface="Arial" pitchFamily="-106" charset="0"/>
                <a:ea typeface="Arial" pitchFamily="-106" charset="0"/>
                <a:cs typeface="Arial" pitchFamily="-106" charset="0"/>
              </a:rPr>
              <a:t>What Should Doctors Do?</a:t>
            </a:r>
          </a:p>
        </p:txBody>
      </p:sp>
      <p:sp>
        <p:nvSpPr>
          <p:cNvPr id="39939" name="Content Placeholder 5"/>
          <p:cNvSpPr>
            <a:spLocks noGrp="1"/>
          </p:cNvSpPr>
          <p:nvPr>
            <p:ph idx="1"/>
          </p:nvPr>
        </p:nvSpPr>
        <p:spPr/>
        <p:txBody>
          <a:bodyPr/>
          <a:lstStyle/>
          <a:p>
            <a:pPr eaLnBrk="1" hangingPunct="1">
              <a:spcBef>
                <a:spcPct val="0"/>
              </a:spcBef>
            </a:pPr>
            <a:r>
              <a:rPr lang="en-US" dirty="0">
                <a:latin typeface="Arial" pitchFamily="-106" charset="0"/>
                <a:ea typeface="Arial" pitchFamily="-106" charset="0"/>
                <a:cs typeface="Arial" pitchFamily="-106" charset="0"/>
              </a:rPr>
              <a:t>Screen every </a:t>
            </a:r>
            <a:r>
              <a:rPr lang="en-US" dirty="0" smtClean="0">
                <a:latin typeface="Arial" pitchFamily="-106" charset="0"/>
                <a:ea typeface="Arial" pitchFamily="-106" charset="0"/>
                <a:cs typeface="Arial" pitchFamily="-106" charset="0"/>
              </a:rPr>
              <a:t>diabetes patient </a:t>
            </a:r>
            <a:r>
              <a:rPr lang="en-US" dirty="0">
                <a:latin typeface="Arial" pitchFamily="-106" charset="0"/>
                <a:ea typeface="Arial" pitchFamily="-106" charset="0"/>
                <a:cs typeface="Arial" pitchFamily="-106" charset="0"/>
              </a:rPr>
              <a:t>for smoking </a:t>
            </a:r>
            <a:r>
              <a:rPr lang="en-US" dirty="0" smtClean="0">
                <a:latin typeface="Arial" pitchFamily="-106" charset="0"/>
                <a:ea typeface="Arial" pitchFamily="-106" charset="0"/>
                <a:cs typeface="Arial" pitchFamily="-106" charset="0"/>
              </a:rPr>
              <a:t>status.</a:t>
            </a:r>
            <a:endParaRPr lang="en-US" dirty="0">
              <a:latin typeface="Arial" pitchFamily="-106" charset="0"/>
              <a:ea typeface="Arial" pitchFamily="-106" charset="0"/>
              <a:cs typeface="Arial" pitchFamily="-106" charset="0"/>
            </a:endParaRPr>
          </a:p>
          <a:p>
            <a:pPr eaLnBrk="1" hangingPunct="1">
              <a:spcBef>
                <a:spcPct val="0"/>
              </a:spcBef>
            </a:pPr>
            <a:endParaRPr lang="en-US" dirty="0">
              <a:latin typeface="Arial" pitchFamily="-106" charset="0"/>
              <a:ea typeface="Arial" pitchFamily="-106" charset="0"/>
              <a:cs typeface="Arial" pitchFamily="-106" charset="0"/>
            </a:endParaRPr>
          </a:p>
          <a:p>
            <a:pPr eaLnBrk="1" hangingPunct="1">
              <a:spcBef>
                <a:spcPct val="0"/>
              </a:spcBef>
            </a:pPr>
            <a:r>
              <a:rPr lang="en-US" dirty="0" smtClean="0">
                <a:latin typeface="Arial" pitchFamily="-106" charset="0"/>
                <a:ea typeface="Arial" pitchFamily="-106" charset="0"/>
                <a:cs typeface="Arial" pitchFamily="-106" charset="0"/>
              </a:rPr>
              <a:t>Diabetes patients who are current smokers must be advised that smoking </a:t>
            </a:r>
            <a:r>
              <a:rPr lang="en-US" dirty="0">
                <a:latin typeface="Arial" pitchFamily="-106" charset="0"/>
                <a:ea typeface="Arial" pitchFamily="-106" charset="0"/>
                <a:cs typeface="Arial" pitchFamily="-106" charset="0"/>
              </a:rPr>
              <a:t>has </a:t>
            </a:r>
            <a:r>
              <a:rPr lang="en-US" dirty="0" smtClean="0">
                <a:latin typeface="Arial" pitchFamily="-106" charset="0"/>
                <a:ea typeface="Arial" pitchFamily="-106" charset="0"/>
                <a:cs typeface="Arial" pitchFamily="-106" charset="0"/>
              </a:rPr>
              <a:t>serious consequences </a:t>
            </a:r>
            <a:r>
              <a:rPr lang="en-US" dirty="0">
                <a:latin typeface="Arial" pitchFamily="-106" charset="0"/>
                <a:ea typeface="Arial" pitchFamily="-106" charset="0"/>
                <a:cs typeface="Arial" pitchFamily="-106" charset="0"/>
              </a:rPr>
              <a:t>for diabetes </a:t>
            </a:r>
            <a:r>
              <a:rPr lang="en-US" dirty="0" smtClean="0">
                <a:latin typeface="Arial" pitchFamily="-106" charset="0"/>
                <a:ea typeface="Arial" pitchFamily="-106" charset="0"/>
                <a:cs typeface="Arial" pitchFamily="-106" charset="0"/>
              </a:rPr>
              <a:t>patients.</a:t>
            </a:r>
            <a:endParaRPr lang="en-US" dirty="0">
              <a:latin typeface="Arial" pitchFamily="-106" charset="0"/>
              <a:ea typeface="Arial" pitchFamily="-106" charset="0"/>
              <a:cs typeface="Arial" pitchFamily="-106" charset="0"/>
            </a:endParaRPr>
          </a:p>
          <a:p>
            <a:pPr eaLnBrk="1" hangingPunct="1">
              <a:spcBef>
                <a:spcPct val="0"/>
              </a:spcBef>
            </a:pPr>
            <a:endParaRPr lang="en-US" dirty="0">
              <a:latin typeface="Arial" pitchFamily="-106" charset="0"/>
              <a:ea typeface="Arial" pitchFamily="-106" charset="0"/>
              <a:cs typeface="Arial" pitchFamily="-106" charset="0"/>
            </a:endParaRPr>
          </a:p>
          <a:p>
            <a:pPr eaLnBrk="1" hangingPunct="1">
              <a:spcBef>
                <a:spcPct val="0"/>
              </a:spcBef>
            </a:pPr>
            <a:r>
              <a:rPr lang="en-US" dirty="0" smtClean="0">
                <a:latin typeface="Arial" pitchFamily="-106" charset="0"/>
                <a:ea typeface="Arial" pitchFamily="-106" charset="0"/>
                <a:cs typeface="Arial" pitchFamily="-106" charset="0"/>
              </a:rPr>
              <a:t>All </a:t>
            </a:r>
            <a:r>
              <a:rPr lang="en-US" dirty="0">
                <a:latin typeface="Arial" pitchFamily="-106" charset="0"/>
                <a:ea typeface="Arial" pitchFamily="-106" charset="0"/>
                <a:cs typeface="Arial" pitchFamily="-106" charset="0"/>
              </a:rPr>
              <a:t>diabetes </a:t>
            </a:r>
            <a:r>
              <a:rPr lang="en-US" dirty="0" smtClean="0">
                <a:latin typeface="Arial" pitchFamily="-106" charset="0"/>
                <a:ea typeface="Arial" pitchFamily="-106" charset="0"/>
                <a:cs typeface="Arial" pitchFamily="-106" charset="0"/>
              </a:rPr>
              <a:t>patients who smoke </a:t>
            </a:r>
            <a:r>
              <a:rPr lang="en-US" dirty="0">
                <a:latin typeface="Arial" pitchFamily="-106" charset="0"/>
                <a:ea typeface="Arial" pitchFamily="-106" charset="0"/>
                <a:cs typeface="Arial" pitchFamily="-106" charset="0"/>
              </a:rPr>
              <a:t>should </a:t>
            </a:r>
            <a:r>
              <a:rPr lang="en-US" dirty="0" smtClean="0">
                <a:latin typeface="Arial" pitchFamily="-106" charset="0"/>
                <a:ea typeface="Arial" pitchFamily="-106" charset="0"/>
                <a:cs typeface="Arial" pitchFamily="-106" charset="0"/>
              </a:rPr>
              <a:t>be </a:t>
            </a:r>
            <a:r>
              <a:rPr lang="en-US" dirty="0">
                <a:latin typeface="Arial" pitchFamily="-106" charset="0"/>
                <a:ea typeface="Arial" pitchFamily="-106" charset="0"/>
                <a:cs typeface="Arial" pitchFamily="-106" charset="0"/>
              </a:rPr>
              <a:t>advised to </a:t>
            </a:r>
            <a:r>
              <a:rPr lang="en-US" dirty="0" smtClean="0">
                <a:latin typeface="Arial" pitchFamily="-106" charset="0"/>
                <a:ea typeface="Arial" pitchFamily="-106" charset="0"/>
                <a:cs typeface="Arial" pitchFamily="-106" charset="0"/>
              </a:rPr>
              <a:t>quit;  </a:t>
            </a:r>
            <a:r>
              <a:rPr lang="en-US" dirty="0">
                <a:latin typeface="Arial" pitchFamily="-106" charset="0"/>
                <a:ea typeface="Arial" pitchFamily="-106" charset="0"/>
                <a:cs typeface="Arial" pitchFamily="-106" charset="0"/>
              </a:rPr>
              <a:t>given educational </a:t>
            </a:r>
            <a:r>
              <a:rPr lang="en-US" dirty="0" smtClean="0">
                <a:latin typeface="Arial" pitchFamily="-106" charset="0"/>
                <a:ea typeface="Arial" pitchFamily="-106" charset="0"/>
                <a:cs typeface="Arial" pitchFamily="-106" charset="0"/>
              </a:rPr>
              <a:t>materials on diabetes and smoking, </a:t>
            </a:r>
            <a:r>
              <a:rPr lang="en-US" dirty="0">
                <a:latin typeface="Arial" pitchFamily="-106" charset="0"/>
                <a:ea typeface="Arial" pitchFamily="-106" charset="0"/>
                <a:cs typeface="Arial" pitchFamily="-106" charset="0"/>
              </a:rPr>
              <a:t>and referred </a:t>
            </a:r>
            <a:r>
              <a:rPr lang="en-US" dirty="0" smtClean="0">
                <a:latin typeface="Arial" pitchFamily="-106" charset="0"/>
                <a:ea typeface="Arial" pitchFamily="-106" charset="0"/>
                <a:cs typeface="Arial" pitchFamily="-106" charset="0"/>
              </a:rPr>
              <a:t>to a </a:t>
            </a:r>
            <a:r>
              <a:rPr lang="en-US" dirty="0">
                <a:latin typeface="Arial" pitchFamily="-106" charset="0"/>
                <a:ea typeface="Arial" pitchFamily="-106" charset="0"/>
                <a:cs typeface="Arial" pitchFamily="-106" charset="0"/>
              </a:rPr>
              <a:t>cessation clinic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914400" y="1828800"/>
            <a:ext cx="7623175" cy="1295400"/>
          </a:xfrm>
        </p:spPr>
        <p:txBody>
          <a:bodyPr/>
          <a:lstStyle/>
          <a:p>
            <a:pPr algn="r" eaLnBrk="1" hangingPunct="1"/>
            <a:r>
              <a:rPr lang="en-US" b="1" dirty="0" smtClean="0">
                <a:latin typeface="Arial" pitchFamily="-106" charset="0"/>
                <a:ea typeface="Arial" pitchFamily="-106" charset="0"/>
                <a:cs typeface="Arial" pitchFamily="-106" charset="0"/>
              </a:rPr>
              <a:t>OPTIONAL SLIDES</a:t>
            </a:r>
            <a:endParaRPr lang="en-US" b="1" dirty="0">
              <a:latin typeface="Arial" pitchFamily="-106" charset="0"/>
              <a:ea typeface="Arial" pitchFamily="-106" charset="0"/>
              <a:cs typeface="Arial" pitchFamily="-106" charset="0"/>
            </a:endParaRPr>
          </a:p>
        </p:txBody>
      </p:sp>
      <p:sp>
        <p:nvSpPr>
          <p:cNvPr id="7" name="TextBox 6"/>
          <p:cNvSpPr txBox="1"/>
          <p:nvPr/>
        </p:nvSpPr>
        <p:spPr>
          <a:xfrm>
            <a:off x="635050" y="3886200"/>
            <a:ext cx="7902525" cy="1766637"/>
          </a:xfrm>
          <a:prstGeom prst="rect">
            <a:avLst/>
          </a:prstGeom>
          <a:noFill/>
        </p:spPr>
        <p:txBody>
          <a:bodyPr wrap="square" rtlCol="0">
            <a:spAutoFit/>
          </a:bodyPr>
          <a:lstStyle/>
          <a:p>
            <a:pPr algn="r"/>
            <a:r>
              <a:rPr lang="en-US" sz="3200" b="1" dirty="0" smtClean="0">
                <a:solidFill>
                  <a:schemeClr val="bg1">
                    <a:lumMod val="50000"/>
                  </a:schemeClr>
                </a:solidFill>
                <a:latin typeface="Arial" pitchFamily="34" charset="0"/>
                <a:ea typeface="Arial" pitchFamily="-106" charset="0"/>
                <a:cs typeface="Arial" pitchFamily="34" charset="0"/>
              </a:rPr>
              <a:t>Tobacco and Diabetes</a:t>
            </a:r>
          </a:p>
          <a:p>
            <a:pPr algn="r">
              <a:spcBef>
                <a:spcPct val="20000"/>
              </a:spcBef>
              <a:buClr>
                <a:schemeClr val="accent1"/>
              </a:buClr>
              <a:buSzPct val="65000"/>
              <a:buFont typeface="Wingdings" pitchFamily="-106" charset="2"/>
              <a:buNone/>
            </a:pPr>
            <a:r>
              <a:rPr lang="en-US" sz="3200" dirty="0" smtClean="0">
                <a:solidFill>
                  <a:schemeClr val="tx1">
                    <a:lumMod val="50000"/>
                    <a:lumOff val="50000"/>
                  </a:schemeClr>
                </a:solidFill>
                <a:ea typeface="Arial" pitchFamily="-106" charset="0"/>
                <a:cs typeface="Arial" pitchFamily="-106" charset="0"/>
              </a:rPr>
              <a:t>Mini-Lecture 1</a:t>
            </a:r>
          </a:p>
          <a:p>
            <a:pPr algn="r">
              <a:spcBef>
                <a:spcPct val="20000"/>
              </a:spcBef>
              <a:buClr>
                <a:schemeClr val="accent1"/>
              </a:buClr>
              <a:buSzPct val="65000"/>
            </a:pPr>
            <a:r>
              <a:rPr lang="en-US" sz="3200" dirty="0" smtClean="0">
                <a:solidFill>
                  <a:schemeClr val="tx1">
                    <a:lumMod val="50000"/>
                    <a:lumOff val="50000"/>
                  </a:schemeClr>
                </a:solidFill>
                <a:ea typeface="Arial" pitchFamily="-106" charset="0"/>
                <a:cs typeface="Arial" pitchFamily="-106" charset="0"/>
              </a:rPr>
              <a:t>Module: Tobacco and Endocrine Problems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752600" y="457200"/>
            <a:ext cx="7143750" cy="1143000"/>
          </a:xfrm>
        </p:spPr>
        <p:txBody>
          <a:bodyPr/>
          <a:lstStyle/>
          <a:p>
            <a:pPr algn="r" eaLnBrk="1" hangingPunct="1"/>
            <a:r>
              <a:rPr lang="en-US" dirty="0">
                <a:latin typeface="Arial" pitchFamily="-106" charset="0"/>
                <a:ea typeface="Arial" pitchFamily="-106" charset="0"/>
                <a:cs typeface="Arial" pitchFamily="-106" charset="0"/>
              </a:rPr>
              <a:t>Smoking </a:t>
            </a:r>
            <a:r>
              <a:rPr lang="en-US" dirty="0" smtClean="0">
                <a:latin typeface="Arial" pitchFamily="-106" charset="0"/>
                <a:ea typeface="Arial" pitchFamily="-106" charset="0"/>
                <a:cs typeface="Arial" pitchFamily="-106" charset="0"/>
              </a:rPr>
              <a:t>and </a:t>
            </a:r>
            <a:r>
              <a:rPr lang="en-US" dirty="0">
                <a:latin typeface="Arial" pitchFamily="-106" charset="0"/>
                <a:ea typeface="Arial" pitchFamily="-106" charset="0"/>
                <a:cs typeface="Arial" pitchFamily="-106" charset="0"/>
              </a:rPr>
              <a:t>Diabetes: Association</a:t>
            </a:r>
            <a:endParaRPr lang="en-US" baseline="30000" dirty="0">
              <a:latin typeface="Arial" pitchFamily="-106" charset="0"/>
              <a:ea typeface="Arial" pitchFamily="-106" charset="0"/>
              <a:cs typeface="Arial" pitchFamily="-106" charset="0"/>
            </a:endParaRPr>
          </a:p>
        </p:txBody>
      </p:sp>
      <p:sp>
        <p:nvSpPr>
          <p:cNvPr id="44035" name="Content Placeholder 2"/>
          <p:cNvSpPr>
            <a:spLocks noGrp="1"/>
          </p:cNvSpPr>
          <p:nvPr>
            <p:ph idx="1"/>
          </p:nvPr>
        </p:nvSpPr>
        <p:spPr>
          <a:xfrm>
            <a:off x="571500" y="1600200"/>
            <a:ext cx="8001000" cy="4572000"/>
          </a:xfrm>
        </p:spPr>
        <p:txBody>
          <a:bodyPr/>
          <a:lstStyle/>
          <a:p>
            <a:pPr eaLnBrk="1" hangingPunct="1"/>
            <a:r>
              <a:rPr lang="en-US" sz="2200" dirty="0">
                <a:latin typeface="Arial" pitchFamily="-106" charset="0"/>
                <a:ea typeface="Arial" pitchFamily="-106" charset="0"/>
                <a:cs typeface="Arial" pitchFamily="-106" charset="0"/>
              </a:rPr>
              <a:t>Active </a:t>
            </a:r>
            <a:r>
              <a:rPr lang="en-US" sz="2200" dirty="0" smtClean="0">
                <a:latin typeface="Arial" pitchFamily="-106" charset="0"/>
                <a:ea typeface="Arial" pitchFamily="-106" charset="0"/>
                <a:cs typeface="Arial" pitchFamily="-106" charset="0"/>
              </a:rPr>
              <a:t>and </a:t>
            </a:r>
            <a:r>
              <a:rPr lang="en-US" sz="2200" dirty="0">
                <a:latin typeface="Arial" pitchFamily="-106" charset="0"/>
                <a:ea typeface="Arial" pitchFamily="-106" charset="0"/>
                <a:cs typeface="Arial" pitchFamily="-106" charset="0"/>
              </a:rPr>
              <a:t>passive smoking: independent </a:t>
            </a:r>
            <a:r>
              <a:rPr lang="en-US" sz="2200" dirty="0" smtClean="0">
                <a:latin typeface="Arial" pitchFamily="-106" charset="0"/>
                <a:ea typeface="Arial" pitchFamily="-106" charset="0"/>
                <a:cs typeface="Arial" pitchFamily="-106" charset="0"/>
              </a:rPr>
              <a:t>and </a:t>
            </a:r>
            <a:r>
              <a:rPr lang="en-US" sz="2200" dirty="0">
                <a:latin typeface="Arial" pitchFamily="-106" charset="0"/>
                <a:ea typeface="Arial" pitchFamily="-106" charset="0"/>
                <a:cs typeface="Arial" pitchFamily="-106" charset="0"/>
              </a:rPr>
              <a:t>modifiable risk factor in men </a:t>
            </a:r>
            <a:r>
              <a:rPr lang="en-US" sz="2200" dirty="0" smtClean="0">
                <a:latin typeface="Arial" pitchFamily="-106" charset="0"/>
                <a:ea typeface="Arial" pitchFamily="-106" charset="0"/>
                <a:cs typeface="Arial" pitchFamily="-106" charset="0"/>
              </a:rPr>
              <a:t>and </a:t>
            </a:r>
            <a:r>
              <a:rPr lang="en-US" sz="2200" dirty="0">
                <a:latin typeface="Arial" pitchFamily="-106" charset="0"/>
                <a:ea typeface="Arial" pitchFamily="-106" charset="0"/>
                <a:cs typeface="Arial" pitchFamily="-106" charset="0"/>
              </a:rPr>
              <a:t>women for:</a:t>
            </a:r>
          </a:p>
          <a:p>
            <a:pPr marL="695325" eaLnBrk="1" hangingPunct="1"/>
            <a:r>
              <a:rPr lang="en-US" sz="2200" dirty="0">
                <a:latin typeface="Arial" pitchFamily="-106" charset="0"/>
                <a:ea typeface="Arial" pitchFamily="-106" charset="0"/>
                <a:cs typeface="Arial" pitchFamily="-106" charset="0"/>
              </a:rPr>
              <a:t>Impaired fasting glucose (IFG)</a:t>
            </a:r>
            <a:r>
              <a:rPr lang="en-US" sz="2200" baseline="30000" dirty="0">
                <a:latin typeface="Arial" pitchFamily="-106" charset="0"/>
                <a:ea typeface="Arial" pitchFamily="-106" charset="0"/>
                <a:cs typeface="Arial" pitchFamily="-106" charset="0"/>
              </a:rPr>
              <a:t>1</a:t>
            </a:r>
          </a:p>
          <a:p>
            <a:pPr marL="695325" eaLnBrk="1" hangingPunct="1"/>
            <a:r>
              <a:rPr lang="en-US" sz="2200" dirty="0">
                <a:latin typeface="Arial" pitchFamily="-106" charset="0"/>
                <a:ea typeface="Arial" pitchFamily="-106" charset="0"/>
                <a:cs typeface="Arial" pitchFamily="-106" charset="0"/>
              </a:rPr>
              <a:t>Type 2 diabetes mellitus (T2DM)</a:t>
            </a:r>
            <a:r>
              <a:rPr lang="en-US" sz="2200" baseline="30000" dirty="0">
                <a:latin typeface="Arial" pitchFamily="-106" charset="0"/>
                <a:ea typeface="Arial" pitchFamily="-106" charset="0"/>
                <a:cs typeface="Arial" pitchFamily="-106" charset="0"/>
              </a:rPr>
              <a:t>2</a:t>
            </a:r>
            <a:endParaRPr lang="en-US" sz="2200" dirty="0">
              <a:latin typeface="Arial" pitchFamily="-106" charset="0"/>
              <a:ea typeface="Arial" pitchFamily="-106" charset="0"/>
              <a:cs typeface="Arial" pitchFamily="-106" charset="0"/>
            </a:endParaRPr>
          </a:p>
          <a:p>
            <a:pPr marL="695325" eaLnBrk="1" hangingPunct="1"/>
            <a:r>
              <a:rPr lang="en-US" sz="2200" dirty="0">
                <a:latin typeface="Arial" pitchFamily="-106" charset="0"/>
                <a:ea typeface="Arial" pitchFamily="-106" charset="0"/>
                <a:cs typeface="Arial" pitchFamily="-106" charset="0"/>
              </a:rPr>
              <a:t>Complications of Type 1 </a:t>
            </a:r>
            <a:r>
              <a:rPr lang="en-US" sz="2200" dirty="0" smtClean="0">
                <a:latin typeface="Arial" pitchFamily="-106" charset="0"/>
                <a:ea typeface="Arial" pitchFamily="-106" charset="0"/>
                <a:cs typeface="Arial" pitchFamily="-106" charset="0"/>
              </a:rPr>
              <a:t>and </a:t>
            </a:r>
            <a:r>
              <a:rPr lang="en-US" sz="2200" dirty="0">
                <a:latin typeface="Arial" pitchFamily="-106" charset="0"/>
                <a:ea typeface="Arial" pitchFamily="-106" charset="0"/>
                <a:cs typeface="Arial" pitchFamily="-106" charset="0"/>
              </a:rPr>
              <a:t>2 </a:t>
            </a:r>
            <a:r>
              <a:rPr lang="en-US" sz="2200" dirty="0" smtClean="0">
                <a:latin typeface="Arial" pitchFamily="-106" charset="0"/>
                <a:ea typeface="Arial" pitchFamily="-106" charset="0"/>
                <a:cs typeface="Arial" pitchFamily="-106" charset="0"/>
              </a:rPr>
              <a:t>diabetes.</a:t>
            </a:r>
            <a:r>
              <a:rPr lang="en-US" sz="2200" baseline="30000" dirty="0" smtClean="0">
                <a:latin typeface="Arial" pitchFamily="-106" charset="0"/>
                <a:ea typeface="Arial" pitchFamily="-106" charset="0"/>
                <a:cs typeface="Arial" pitchFamily="-106" charset="0"/>
              </a:rPr>
              <a:t>2</a:t>
            </a:r>
            <a:endParaRPr lang="en-US" sz="2200" dirty="0">
              <a:latin typeface="Arial" pitchFamily="-106" charset="0"/>
              <a:ea typeface="Arial" pitchFamily="-106" charset="0"/>
              <a:cs typeface="Arial" pitchFamily="-106" charset="0"/>
            </a:endParaRPr>
          </a:p>
          <a:p>
            <a:pPr eaLnBrk="1" hangingPunct="1"/>
            <a:r>
              <a:rPr lang="en-US" sz="2200" dirty="0">
                <a:latin typeface="Arial" pitchFamily="-106" charset="0"/>
                <a:ea typeface="Arial" pitchFamily="-106" charset="0"/>
                <a:cs typeface="Arial" pitchFamily="-106" charset="0"/>
              </a:rPr>
              <a:t>Evidence</a:t>
            </a:r>
            <a:r>
              <a:rPr lang="en-US" sz="2200" baseline="30000" dirty="0">
                <a:latin typeface="Arial" pitchFamily="-106" charset="0"/>
                <a:ea typeface="Arial" pitchFamily="-106" charset="0"/>
                <a:cs typeface="Arial" pitchFamily="-106" charset="0"/>
              </a:rPr>
              <a:t>1</a:t>
            </a:r>
            <a:r>
              <a:rPr lang="en-US" sz="2200" dirty="0">
                <a:latin typeface="Arial" pitchFamily="-106" charset="0"/>
                <a:ea typeface="Arial" pitchFamily="-106" charset="0"/>
                <a:cs typeface="Arial" pitchFamily="-106" charset="0"/>
              </a:rPr>
              <a:t>: </a:t>
            </a:r>
          </a:p>
          <a:p>
            <a:pPr marL="695325" eaLnBrk="1" hangingPunct="1"/>
            <a:r>
              <a:rPr lang="en-US" sz="2200" dirty="0">
                <a:latin typeface="Arial" pitchFamily="-106" charset="0"/>
                <a:ea typeface="Arial" pitchFamily="-106" charset="0"/>
                <a:cs typeface="Arial" pitchFamily="-106" charset="0"/>
              </a:rPr>
              <a:t>Positive linear association suggests a dose-response </a:t>
            </a:r>
            <a:r>
              <a:rPr lang="en-US" sz="2200" dirty="0" smtClean="0">
                <a:latin typeface="Arial" pitchFamily="-106" charset="0"/>
                <a:ea typeface="Arial" pitchFamily="-106" charset="0"/>
                <a:cs typeface="Arial" pitchFamily="-106" charset="0"/>
              </a:rPr>
              <a:t>relationship.</a:t>
            </a:r>
            <a:endParaRPr lang="en-US" sz="2200" dirty="0">
              <a:latin typeface="Arial" pitchFamily="-106" charset="0"/>
              <a:ea typeface="Arial" pitchFamily="-106" charset="0"/>
              <a:cs typeface="Arial" pitchFamily="-106" charset="0"/>
            </a:endParaRPr>
          </a:p>
          <a:p>
            <a:pPr marL="695325" eaLnBrk="1" hangingPunct="1"/>
            <a:r>
              <a:rPr lang="en-US" sz="2200" dirty="0">
                <a:latin typeface="Arial" pitchFamily="-106" charset="0"/>
                <a:ea typeface="Arial" pitchFamily="-106" charset="0"/>
                <a:cs typeface="Arial" pitchFamily="-106" charset="0"/>
              </a:rPr>
              <a:t>Deleterious effects of past smoking did not dissipate over six years of </a:t>
            </a:r>
            <a:r>
              <a:rPr lang="en-US" sz="2200" dirty="0" smtClean="0">
                <a:latin typeface="Arial" pitchFamily="-106" charset="0"/>
                <a:ea typeface="Arial" pitchFamily="-106" charset="0"/>
                <a:cs typeface="Arial" pitchFamily="-106" charset="0"/>
              </a:rPr>
              <a:t>follow-up. </a:t>
            </a:r>
            <a:endParaRPr lang="en-US" sz="2200" dirty="0">
              <a:latin typeface="Arial" pitchFamily="-106" charset="0"/>
              <a:ea typeface="Arial" pitchFamily="-106" charset="0"/>
              <a:cs typeface="Arial" pitchFamily="-106" charset="0"/>
            </a:endParaRPr>
          </a:p>
          <a:p>
            <a:pPr marL="695325" eaLnBrk="1" hangingPunct="1"/>
            <a:r>
              <a:rPr lang="en-US" sz="2200" dirty="0">
                <a:latin typeface="Arial" pitchFamily="-106" charset="0"/>
                <a:ea typeface="Arial" pitchFamily="-106" charset="0"/>
                <a:cs typeface="Arial" pitchFamily="-106" charset="0"/>
              </a:rPr>
              <a:t>Risk elevated among all smokers; highest among current heavy smokers, lower among former </a:t>
            </a:r>
            <a:r>
              <a:rPr lang="en-US" sz="2200" dirty="0" smtClean="0">
                <a:latin typeface="Arial" pitchFamily="-106" charset="0"/>
                <a:ea typeface="Arial" pitchFamily="-106" charset="0"/>
                <a:cs typeface="Arial" pitchFamily="-106" charset="0"/>
              </a:rPr>
              <a:t>smokers.</a:t>
            </a:r>
            <a:r>
              <a:rPr lang="en-US" sz="2200" dirty="0">
                <a:latin typeface="Arial" pitchFamily="-106" charset="0"/>
                <a:ea typeface="Arial" pitchFamily="-106" charset="0"/>
                <a:cs typeface="Arial" pitchFamily="-106" charset="0"/>
              </a:rPr>
              <a:t> </a:t>
            </a:r>
          </a:p>
        </p:txBody>
      </p:sp>
      <p:sp>
        <p:nvSpPr>
          <p:cNvPr id="44036" name="TextBox 3"/>
          <p:cNvSpPr txBox="1">
            <a:spLocks noChangeArrowheads="1"/>
          </p:cNvSpPr>
          <p:nvPr/>
        </p:nvSpPr>
        <p:spPr bwMode="auto">
          <a:xfrm>
            <a:off x="457200" y="6248400"/>
            <a:ext cx="8305800" cy="307975"/>
          </a:xfrm>
          <a:prstGeom prst="rect">
            <a:avLst/>
          </a:prstGeom>
          <a:noFill/>
          <a:ln w="9525">
            <a:noFill/>
            <a:miter lim="800000"/>
            <a:headEnd/>
            <a:tailEnd/>
          </a:ln>
        </p:spPr>
        <p:txBody>
          <a:bodyPr>
            <a:prstTxWarp prst="textNoShape">
              <a:avLst/>
            </a:prstTxWarp>
            <a:spAutoFit/>
          </a:bodyPr>
          <a:lstStyle/>
          <a:p>
            <a:r>
              <a:rPr lang="en-US" sz="1400">
                <a:ea typeface="Arial" pitchFamily="-106" charset="0"/>
                <a:cs typeface="Arial" pitchFamily="-106" charset="0"/>
              </a:rPr>
              <a:t>1. Rafalson et al. 2009;  2. Eliasson 2003;  3. Willi et al. 2007</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1752600" y="609600"/>
            <a:ext cx="6896100" cy="828675"/>
          </a:xfrm>
        </p:spPr>
        <p:txBody>
          <a:bodyPr/>
          <a:lstStyle/>
          <a:p>
            <a:pPr algn="r" eaLnBrk="1" hangingPunct="1"/>
            <a:r>
              <a:rPr lang="en-US" dirty="0">
                <a:latin typeface="Arial" pitchFamily="-106" charset="0"/>
                <a:ea typeface="Arial" pitchFamily="-106" charset="0"/>
                <a:cs typeface="Arial" pitchFamily="-106" charset="0"/>
              </a:rPr>
              <a:t>Smoking </a:t>
            </a:r>
            <a:r>
              <a:rPr lang="en-US" dirty="0" smtClean="0">
                <a:latin typeface="Arial" pitchFamily="-106" charset="0"/>
                <a:ea typeface="Arial" pitchFamily="-106" charset="0"/>
                <a:cs typeface="Arial" pitchFamily="-106" charset="0"/>
              </a:rPr>
              <a:t>and </a:t>
            </a:r>
            <a:r>
              <a:rPr lang="en-US" dirty="0">
                <a:latin typeface="Arial" pitchFamily="-106" charset="0"/>
                <a:ea typeface="Arial" pitchFamily="-106" charset="0"/>
                <a:cs typeface="Arial" pitchFamily="-106" charset="0"/>
              </a:rPr>
              <a:t>Diabetes: Mortality</a:t>
            </a:r>
            <a:r>
              <a:rPr lang="en-US" baseline="30000" dirty="0">
                <a:latin typeface="Arial" pitchFamily="-106" charset="0"/>
                <a:ea typeface="Arial" pitchFamily="-106" charset="0"/>
                <a:cs typeface="Arial" pitchFamily="-106" charset="0"/>
              </a:rPr>
              <a:t>1</a:t>
            </a:r>
            <a:r>
              <a:rPr lang="en-US" dirty="0">
                <a:latin typeface="Arial" pitchFamily="-106" charset="0"/>
                <a:ea typeface="Arial" pitchFamily="-106" charset="0"/>
                <a:cs typeface="Arial" pitchFamily="-106" charset="0"/>
              </a:rPr>
              <a:t> </a:t>
            </a:r>
          </a:p>
        </p:txBody>
      </p:sp>
      <p:sp>
        <p:nvSpPr>
          <p:cNvPr id="46083" name="Content Placeholder 2"/>
          <p:cNvSpPr>
            <a:spLocks noGrp="1"/>
          </p:cNvSpPr>
          <p:nvPr>
            <p:ph idx="1"/>
          </p:nvPr>
        </p:nvSpPr>
        <p:spPr>
          <a:xfrm>
            <a:off x="457200" y="1981200"/>
            <a:ext cx="8229600" cy="3581400"/>
          </a:xfrm>
        </p:spPr>
        <p:txBody>
          <a:bodyPr/>
          <a:lstStyle/>
          <a:p>
            <a:pPr eaLnBrk="1" hangingPunct="1"/>
            <a:r>
              <a:rPr lang="en-US" dirty="0">
                <a:latin typeface="Arial" pitchFamily="-106" charset="0"/>
                <a:ea typeface="Arial" pitchFamily="-106" charset="0"/>
                <a:cs typeface="Arial" pitchFamily="-106" charset="0"/>
              </a:rPr>
              <a:t>Smoking augments mortality from diabetes</a:t>
            </a:r>
          </a:p>
          <a:p>
            <a:pPr eaLnBrk="1" hangingPunct="1">
              <a:buFont typeface="Wingdings" pitchFamily="-106" charset="2"/>
              <a:buNone/>
            </a:pPr>
            <a:endParaRPr lang="en-US" dirty="0">
              <a:latin typeface="Arial" pitchFamily="-106" charset="0"/>
              <a:ea typeface="Arial" pitchFamily="-106" charset="0"/>
              <a:cs typeface="Arial" pitchFamily="-106" charset="0"/>
            </a:endParaRPr>
          </a:p>
          <a:p>
            <a:pPr eaLnBrk="1" hangingPunct="1"/>
            <a:r>
              <a:rPr lang="en-US" dirty="0">
                <a:latin typeface="Arial" pitchFamily="-106" charset="0"/>
                <a:ea typeface="Arial" pitchFamily="-106" charset="0"/>
                <a:cs typeface="Arial" pitchFamily="-106" charset="0"/>
              </a:rPr>
              <a:t>Mechanisms of mortality in diabetes are often indirect </a:t>
            </a:r>
          </a:p>
          <a:p>
            <a:pPr eaLnBrk="1" hangingPunct="1"/>
            <a:r>
              <a:rPr lang="en-US" dirty="0">
                <a:latin typeface="Arial" pitchFamily="-106" charset="0"/>
                <a:ea typeface="Arial" pitchFamily="-106" charset="0"/>
                <a:cs typeface="Arial" pitchFamily="-106" charset="0"/>
              </a:rPr>
              <a:t>Accelerates diabetic </a:t>
            </a:r>
            <a:r>
              <a:rPr lang="en-US" dirty="0" err="1">
                <a:latin typeface="Arial" pitchFamily="-106" charset="0"/>
                <a:ea typeface="Arial" pitchFamily="-106" charset="0"/>
                <a:cs typeface="Arial" pitchFamily="-106" charset="0"/>
              </a:rPr>
              <a:t>angiopathy</a:t>
            </a:r>
            <a:endParaRPr lang="en-US" dirty="0">
              <a:latin typeface="Arial" pitchFamily="-106" charset="0"/>
              <a:ea typeface="Arial" pitchFamily="-106" charset="0"/>
              <a:cs typeface="Arial" pitchFamily="-106" charset="0"/>
            </a:endParaRPr>
          </a:p>
          <a:p>
            <a:pPr eaLnBrk="1" hangingPunct="1"/>
            <a:r>
              <a:rPr lang="en-US" dirty="0">
                <a:latin typeface="Arial" pitchFamily="-106" charset="0"/>
                <a:ea typeface="Arial" pitchFamily="-106" charset="0"/>
                <a:cs typeface="Arial" pitchFamily="-106" charset="0"/>
              </a:rPr>
              <a:t>Increases</a:t>
            </a:r>
            <a:r>
              <a:rPr lang="en-US" b="1" dirty="0">
                <a:latin typeface="Arial" pitchFamily="-106" charset="0"/>
                <a:ea typeface="Arial" pitchFamily="-106" charset="0"/>
                <a:cs typeface="Arial" pitchFamily="-106" charset="0"/>
              </a:rPr>
              <a:t> </a:t>
            </a:r>
            <a:r>
              <a:rPr lang="en-US" dirty="0">
                <a:latin typeface="Arial" pitchFamily="-106" charset="0"/>
                <a:ea typeface="Arial" pitchFamily="-106" charset="0"/>
                <a:cs typeface="Arial" pitchFamily="-106" charset="0"/>
              </a:rPr>
              <a:t>serum fibrinogen levels</a:t>
            </a:r>
          </a:p>
          <a:p>
            <a:pPr eaLnBrk="1" hangingPunct="1"/>
            <a:r>
              <a:rPr lang="en-US" dirty="0">
                <a:latin typeface="Arial" pitchFamily="-106" charset="0"/>
                <a:ea typeface="Arial" pitchFamily="-106" charset="0"/>
                <a:cs typeface="Arial" pitchFamily="-106" charset="0"/>
              </a:rPr>
              <a:t>Long-term effects may not be reversible</a:t>
            </a:r>
          </a:p>
          <a:p>
            <a:pPr eaLnBrk="1" hangingPunct="1"/>
            <a:r>
              <a:rPr lang="en-US" dirty="0">
                <a:latin typeface="Arial" pitchFamily="-106" charset="0"/>
                <a:ea typeface="Arial" pitchFamily="-106" charset="0"/>
                <a:cs typeface="Arial" pitchFamily="-106" charset="0"/>
              </a:rPr>
              <a:t>Increases risk of diabetic nephropathy </a:t>
            </a:r>
          </a:p>
          <a:p>
            <a:pPr eaLnBrk="1" hangingPunct="1"/>
            <a:r>
              <a:rPr lang="en-US" dirty="0">
                <a:latin typeface="Arial" pitchFamily="-106" charset="0"/>
                <a:ea typeface="Arial" pitchFamily="-106" charset="0"/>
                <a:cs typeface="Arial" pitchFamily="-106" charset="0"/>
              </a:rPr>
              <a:t>Increases insulin resistance &amp; metabolic disturbances</a:t>
            </a:r>
          </a:p>
        </p:txBody>
      </p:sp>
      <p:sp>
        <p:nvSpPr>
          <p:cNvPr id="46084" name="TextBox 4"/>
          <p:cNvSpPr txBox="1">
            <a:spLocks noChangeArrowheads="1"/>
          </p:cNvSpPr>
          <p:nvPr/>
        </p:nvSpPr>
        <p:spPr bwMode="auto">
          <a:xfrm>
            <a:off x="457200" y="6248400"/>
            <a:ext cx="8305800" cy="307975"/>
          </a:xfrm>
          <a:prstGeom prst="rect">
            <a:avLst/>
          </a:prstGeom>
          <a:noFill/>
          <a:ln w="9525">
            <a:noFill/>
            <a:miter lim="800000"/>
            <a:headEnd/>
            <a:tailEnd/>
          </a:ln>
        </p:spPr>
        <p:txBody>
          <a:bodyPr>
            <a:prstTxWarp prst="textNoShape">
              <a:avLst/>
            </a:prstTxWarp>
            <a:spAutoFit/>
          </a:bodyPr>
          <a:lstStyle/>
          <a:p>
            <a:r>
              <a:rPr lang="en-US" sz="1400">
                <a:ea typeface="Arial" pitchFamily="-106" charset="0"/>
                <a:cs typeface="Arial" pitchFamily="-106" charset="0"/>
              </a:rPr>
              <a:t>1. Al-Delaimy et al. 2001</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1428750" y="685800"/>
            <a:ext cx="7181850" cy="609600"/>
          </a:xfrm>
        </p:spPr>
        <p:txBody>
          <a:bodyPr/>
          <a:lstStyle/>
          <a:p>
            <a:pPr algn="r" eaLnBrk="1" hangingPunct="1"/>
            <a:r>
              <a:rPr lang="en-GB" dirty="0">
                <a:latin typeface="Arial" pitchFamily="-106" charset="0"/>
                <a:ea typeface="Arial" pitchFamily="-106" charset="0"/>
                <a:cs typeface="Arial" pitchFamily="-106" charset="0"/>
              </a:rPr>
              <a:t>Smoking </a:t>
            </a:r>
            <a:r>
              <a:rPr lang="en-GB" dirty="0" smtClean="0">
                <a:latin typeface="Arial" pitchFamily="-106" charset="0"/>
                <a:ea typeface="Arial" pitchFamily="-106" charset="0"/>
                <a:cs typeface="Arial" pitchFamily="-106" charset="0"/>
              </a:rPr>
              <a:t>and </a:t>
            </a:r>
            <a:r>
              <a:rPr lang="en-GB" dirty="0">
                <a:latin typeface="Arial" pitchFamily="-106" charset="0"/>
                <a:ea typeface="Arial" pitchFamily="-106" charset="0"/>
                <a:cs typeface="Arial" pitchFamily="-106" charset="0"/>
              </a:rPr>
              <a:t>Diabetes: Cost</a:t>
            </a:r>
          </a:p>
        </p:txBody>
      </p:sp>
      <p:sp>
        <p:nvSpPr>
          <p:cNvPr id="48131" name="Content Placeholder 2"/>
          <p:cNvSpPr>
            <a:spLocks noGrp="1"/>
          </p:cNvSpPr>
          <p:nvPr>
            <p:ph idx="1"/>
          </p:nvPr>
        </p:nvSpPr>
        <p:spPr>
          <a:xfrm>
            <a:off x="285750" y="1743075"/>
            <a:ext cx="8643938" cy="4124325"/>
          </a:xfrm>
        </p:spPr>
        <p:txBody>
          <a:bodyPr/>
          <a:lstStyle/>
          <a:p>
            <a:pPr marL="346075" indent="-346075" eaLnBrk="1" hangingPunct="1"/>
            <a:r>
              <a:rPr lang="en-GB" dirty="0">
                <a:latin typeface="Arial" pitchFamily="-106" charset="0"/>
                <a:ea typeface="Arial" pitchFamily="-106" charset="0"/>
                <a:cs typeface="Arial" pitchFamily="-106" charset="0"/>
              </a:rPr>
              <a:t>Diabetes poses significant health and economic costs to patients, their families, and their countries.</a:t>
            </a:r>
          </a:p>
          <a:p>
            <a:pPr marL="346075" indent="-346075" eaLnBrk="1" hangingPunct="1"/>
            <a:endParaRPr lang="en-GB" dirty="0">
              <a:latin typeface="Arial" pitchFamily="-106" charset="0"/>
              <a:ea typeface="Arial" pitchFamily="-106" charset="0"/>
              <a:cs typeface="Arial" pitchFamily="-106" charset="0"/>
            </a:endParaRPr>
          </a:p>
          <a:p>
            <a:pPr marL="346075" indent="-346075" eaLnBrk="1" hangingPunct="1"/>
            <a:r>
              <a:rPr lang="en-US" dirty="0">
                <a:latin typeface="Arial" pitchFamily="-106" charset="0"/>
                <a:ea typeface="Arial" pitchFamily="-106" charset="0"/>
                <a:cs typeface="Arial" pitchFamily="-106" charset="0"/>
              </a:rPr>
              <a:t>Economic impact: If the prevalence of diabetes were to rise as estimated, by 2025, 7-13% of the world</a:t>
            </a:r>
            <a:r>
              <a:rPr lang="ja-JP" altLang="en-US">
                <a:latin typeface="Arial" pitchFamily="-106" charset="0"/>
                <a:ea typeface="Arial" pitchFamily="-106" charset="0"/>
                <a:cs typeface="Arial" pitchFamily="-106" charset="0"/>
              </a:rPr>
              <a:t>’</a:t>
            </a:r>
            <a:r>
              <a:rPr lang="en-US" altLang="ja-JP" dirty="0">
                <a:latin typeface="Arial" pitchFamily="-106" charset="0"/>
                <a:ea typeface="Arial" pitchFamily="-106" charset="0"/>
                <a:cs typeface="Arial" pitchFamily="-106" charset="0"/>
              </a:rPr>
              <a:t>s healthcare budget will be spent on diabetes.</a:t>
            </a:r>
            <a:r>
              <a:rPr lang="en-US" altLang="ja-JP" baseline="30000" dirty="0">
                <a:latin typeface="Arial" pitchFamily="-106" charset="0"/>
                <a:ea typeface="Arial" pitchFamily="-106" charset="0"/>
                <a:cs typeface="Arial" pitchFamily="-106" charset="0"/>
              </a:rPr>
              <a:t>1</a:t>
            </a:r>
          </a:p>
          <a:p>
            <a:pPr marL="346075" indent="-346075" eaLnBrk="1" hangingPunct="1"/>
            <a:endParaRPr lang="en-US" dirty="0">
              <a:latin typeface="Arial" pitchFamily="-106" charset="0"/>
              <a:ea typeface="Arial" pitchFamily="-106" charset="0"/>
              <a:cs typeface="Arial" pitchFamily="-106" charset="0"/>
            </a:endParaRPr>
          </a:p>
          <a:p>
            <a:pPr marL="346075" indent="-346075" eaLnBrk="1" hangingPunct="1"/>
            <a:r>
              <a:rPr lang="en-US" dirty="0">
                <a:latin typeface="Arial" pitchFamily="-106" charset="0"/>
                <a:ea typeface="Arial" pitchFamily="-106" charset="0"/>
                <a:cs typeface="Arial" pitchFamily="-106" charset="0"/>
              </a:rPr>
              <a:t>Together with diabetes complications, smoking is a predictor for </a:t>
            </a:r>
            <a:r>
              <a:rPr lang="en-US" dirty="0" smtClean="0">
                <a:latin typeface="Arial" pitchFamily="-106" charset="0"/>
                <a:ea typeface="Arial" pitchFamily="-106" charset="0"/>
                <a:cs typeface="Arial" pitchFamily="-106" charset="0"/>
              </a:rPr>
              <a:t>high hospitalization costs </a:t>
            </a:r>
            <a:r>
              <a:rPr lang="en-US" dirty="0">
                <a:latin typeface="Arial" pitchFamily="-106" charset="0"/>
                <a:ea typeface="Arial" pitchFamily="-106" charset="0"/>
                <a:cs typeface="Arial" pitchFamily="-106" charset="0"/>
              </a:rPr>
              <a:t>among </a:t>
            </a:r>
            <a:r>
              <a:rPr lang="en-US" dirty="0" smtClean="0">
                <a:latin typeface="Arial" pitchFamily="-106" charset="0"/>
                <a:ea typeface="Arial" pitchFamily="-106" charset="0"/>
                <a:cs typeface="Arial" pitchFamily="-106" charset="0"/>
              </a:rPr>
              <a:t>diabetes </a:t>
            </a:r>
            <a:r>
              <a:rPr lang="en-US" dirty="0">
                <a:latin typeface="Arial" pitchFamily="-106" charset="0"/>
                <a:ea typeface="Arial" pitchFamily="-106" charset="0"/>
                <a:cs typeface="Arial" pitchFamily="-106" charset="0"/>
              </a:rPr>
              <a:t>patients.</a:t>
            </a:r>
            <a:r>
              <a:rPr lang="en-US" baseline="30000" dirty="0">
                <a:latin typeface="Arial" pitchFamily="-106" charset="0"/>
                <a:ea typeface="Arial" pitchFamily="-106" charset="0"/>
                <a:cs typeface="Arial" pitchFamily="-106" charset="0"/>
              </a:rPr>
              <a:t>2</a:t>
            </a:r>
          </a:p>
        </p:txBody>
      </p:sp>
      <p:sp>
        <p:nvSpPr>
          <p:cNvPr id="48132" name="TextBox 4"/>
          <p:cNvSpPr txBox="1">
            <a:spLocks noChangeArrowheads="1"/>
          </p:cNvSpPr>
          <p:nvPr/>
        </p:nvSpPr>
        <p:spPr bwMode="auto">
          <a:xfrm>
            <a:off x="457200" y="6248400"/>
            <a:ext cx="8305800" cy="307975"/>
          </a:xfrm>
          <a:prstGeom prst="rect">
            <a:avLst/>
          </a:prstGeom>
          <a:noFill/>
          <a:ln w="9525">
            <a:noFill/>
            <a:miter lim="800000"/>
            <a:headEnd/>
            <a:tailEnd/>
          </a:ln>
        </p:spPr>
        <p:txBody>
          <a:bodyPr>
            <a:prstTxWarp prst="textNoShape">
              <a:avLst/>
            </a:prstTxWarp>
            <a:spAutoFit/>
          </a:bodyPr>
          <a:lstStyle/>
          <a:p>
            <a:r>
              <a:rPr lang="en-US" sz="1400">
                <a:ea typeface="Arial" pitchFamily="-106" charset="0"/>
                <a:cs typeface="Arial" pitchFamily="-106" charset="0"/>
              </a:rPr>
              <a:t>1. IDF 2008;  2. Pagano et al. 2007</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1981200" y="685800"/>
            <a:ext cx="6705600" cy="685800"/>
          </a:xfrm>
        </p:spPr>
        <p:txBody>
          <a:bodyPr/>
          <a:lstStyle/>
          <a:p>
            <a:pPr algn="r" eaLnBrk="1" hangingPunct="1"/>
            <a:r>
              <a:rPr lang="en-GB" dirty="0">
                <a:latin typeface="Arial" pitchFamily="-106" charset="0"/>
                <a:ea typeface="Arial" pitchFamily="-106" charset="0"/>
                <a:cs typeface="Arial" pitchFamily="-106" charset="0"/>
              </a:rPr>
              <a:t>Smoking </a:t>
            </a:r>
            <a:r>
              <a:rPr lang="en-GB" dirty="0" smtClean="0">
                <a:latin typeface="Arial" pitchFamily="-106" charset="0"/>
                <a:ea typeface="Arial" pitchFamily="-106" charset="0"/>
                <a:cs typeface="Arial" pitchFamily="-106" charset="0"/>
              </a:rPr>
              <a:t>and </a:t>
            </a:r>
            <a:r>
              <a:rPr lang="en-GB" dirty="0">
                <a:latin typeface="Arial" pitchFamily="-106" charset="0"/>
                <a:ea typeface="Arial" pitchFamily="-106" charset="0"/>
                <a:cs typeface="Arial" pitchFamily="-106" charset="0"/>
              </a:rPr>
              <a:t>Diabetic Retinopathy</a:t>
            </a:r>
          </a:p>
        </p:txBody>
      </p:sp>
      <p:sp>
        <p:nvSpPr>
          <p:cNvPr id="50179" name="Content Placeholder 2"/>
          <p:cNvSpPr>
            <a:spLocks noGrp="1"/>
          </p:cNvSpPr>
          <p:nvPr>
            <p:ph idx="1"/>
          </p:nvPr>
        </p:nvSpPr>
        <p:spPr>
          <a:xfrm>
            <a:off x="457200" y="1447800"/>
            <a:ext cx="8472488" cy="4678363"/>
          </a:xfrm>
        </p:spPr>
        <p:txBody>
          <a:bodyPr/>
          <a:lstStyle/>
          <a:p>
            <a:pPr marL="0" algn="ctr" eaLnBrk="1" hangingPunct="1">
              <a:buFont typeface="Arial" pitchFamily="-106" charset="0"/>
              <a:buNone/>
            </a:pPr>
            <a:r>
              <a:rPr lang="en-GB" sz="2000" dirty="0">
                <a:latin typeface="Arial" pitchFamily="-106" charset="0"/>
                <a:ea typeface="Arial" pitchFamily="-106" charset="0"/>
                <a:cs typeface="Arial" pitchFamily="-106" charset="0"/>
              </a:rPr>
              <a:t>Diabetic Retinopathy: most common complication of DM &amp; significant predictor of mortality in diabetes patients.</a:t>
            </a:r>
            <a:r>
              <a:rPr lang="en-GB" sz="2000" baseline="30000" dirty="0">
                <a:latin typeface="Arial" pitchFamily="-106" charset="0"/>
                <a:ea typeface="Arial" pitchFamily="-106" charset="0"/>
                <a:cs typeface="Arial" pitchFamily="-106" charset="0"/>
              </a:rPr>
              <a:t>1</a:t>
            </a:r>
          </a:p>
        </p:txBody>
      </p:sp>
      <p:sp>
        <p:nvSpPr>
          <p:cNvPr id="10" name="Down Arrow 9"/>
          <p:cNvSpPr/>
          <p:nvPr/>
        </p:nvSpPr>
        <p:spPr>
          <a:xfrm>
            <a:off x="4114800" y="2819400"/>
            <a:ext cx="685800" cy="914400"/>
          </a:xfrm>
          <a:prstGeom prst="downArrow">
            <a:avLst>
              <a:gd name="adj1" fmla="val 50000"/>
              <a:gd name="adj2" fmla="val 51097"/>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endParaRPr lang="en-GB">
              <a:solidFill>
                <a:srgbClr val="FFFFFF"/>
              </a:solidFill>
              <a:ea typeface="MS PGothic" pitchFamily="34" charset="-128"/>
              <a:cs typeface="MS PGothic" pitchFamily="34" charset="-128"/>
            </a:endParaRPr>
          </a:p>
        </p:txBody>
      </p:sp>
      <p:sp>
        <p:nvSpPr>
          <p:cNvPr id="50181" name="TextBox 3"/>
          <p:cNvSpPr txBox="1">
            <a:spLocks noChangeArrowheads="1"/>
          </p:cNvSpPr>
          <p:nvPr/>
        </p:nvSpPr>
        <p:spPr bwMode="auto">
          <a:xfrm>
            <a:off x="2743200" y="2286000"/>
            <a:ext cx="3678238" cy="307975"/>
          </a:xfrm>
          <a:prstGeom prst="rect">
            <a:avLst/>
          </a:prstGeom>
          <a:noFill/>
          <a:ln w="9525">
            <a:solidFill>
              <a:schemeClr val="accent1"/>
            </a:solidFill>
            <a:miter lim="800000"/>
            <a:headEnd/>
            <a:tailEnd/>
          </a:ln>
        </p:spPr>
        <p:txBody>
          <a:bodyPr wrap="none">
            <a:prstTxWarp prst="textNoShape">
              <a:avLst/>
            </a:prstTxWarp>
            <a:spAutoFit/>
          </a:bodyPr>
          <a:lstStyle/>
          <a:p>
            <a:pPr algn="ctr"/>
            <a:r>
              <a:rPr lang="en-GB" sz="1400"/>
              <a:t>Hyperglycaemia, hypertension, dyslipidemia</a:t>
            </a:r>
          </a:p>
        </p:txBody>
      </p:sp>
      <p:sp>
        <p:nvSpPr>
          <p:cNvPr id="50182" name="TextBox 4"/>
          <p:cNvSpPr txBox="1">
            <a:spLocks noChangeArrowheads="1"/>
          </p:cNvSpPr>
          <p:nvPr/>
        </p:nvSpPr>
        <p:spPr bwMode="auto">
          <a:xfrm>
            <a:off x="914400" y="2667000"/>
            <a:ext cx="2590800" cy="923925"/>
          </a:xfrm>
          <a:prstGeom prst="rect">
            <a:avLst/>
          </a:prstGeom>
          <a:noFill/>
          <a:ln w="9525">
            <a:noFill/>
            <a:miter lim="800000"/>
            <a:headEnd/>
            <a:tailEnd/>
          </a:ln>
        </p:spPr>
        <p:txBody>
          <a:bodyPr>
            <a:prstTxWarp prst="textNoShape">
              <a:avLst/>
            </a:prstTxWarp>
            <a:spAutoFit/>
          </a:bodyPr>
          <a:lstStyle/>
          <a:p>
            <a:pPr algn="ctr"/>
            <a:r>
              <a:rPr lang="en-GB"/>
              <a:t>↑ oxidative stress &amp;</a:t>
            </a:r>
          </a:p>
          <a:p>
            <a:pPr algn="ctr"/>
            <a:r>
              <a:rPr lang="en-GB"/>
              <a:t>impaired endothelial dysfunction</a:t>
            </a:r>
          </a:p>
        </p:txBody>
      </p:sp>
      <p:sp>
        <p:nvSpPr>
          <p:cNvPr id="50183" name="Rectangle 5"/>
          <p:cNvSpPr>
            <a:spLocks noChangeArrowheads="1"/>
          </p:cNvSpPr>
          <p:nvPr/>
        </p:nvSpPr>
        <p:spPr bwMode="auto">
          <a:xfrm>
            <a:off x="5638800" y="2667000"/>
            <a:ext cx="2438400" cy="923925"/>
          </a:xfrm>
          <a:prstGeom prst="rect">
            <a:avLst/>
          </a:prstGeom>
          <a:noFill/>
          <a:ln w="9525">
            <a:noFill/>
            <a:miter lim="800000"/>
            <a:headEnd/>
            <a:tailEnd/>
          </a:ln>
        </p:spPr>
        <p:txBody>
          <a:bodyPr>
            <a:prstTxWarp prst="textNoShape">
              <a:avLst/>
            </a:prstTxWarp>
            <a:spAutoFit/>
          </a:bodyPr>
          <a:lstStyle/>
          <a:p>
            <a:pPr algn="ctr"/>
            <a:r>
              <a:rPr lang="en-GB"/>
              <a:t>Local inflammation → microvascular disease</a:t>
            </a:r>
          </a:p>
        </p:txBody>
      </p:sp>
      <p:sp>
        <p:nvSpPr>
          <p:cNvPr id="50184" name="Rectangle 6"/>
          <p:cNvSpPr>
            <a:spLocks noChangeArrowheads="1"/>
          </p:cNvSpPr>
          <p:nvPr/>
        </p:nvSpPr>
        <p:spPr bwMode="auto">
          <a:xfrm>
            <a:off x="1676400" y="3810000"/>
            <a:ext cx="5638800" cy="738188"/>
          </a:xfrm>
          <a:prstGeom prst="rect">
            <a:avLst/>
          </a:prstGeom>
          <a:noFill/>
          <a:ln w="9525">
            <a:solidFill>
              <a:schemeClr val="accent1"/>
            </a:solidFill>
            <a:miter lim="800000"/>
            <a:headEnd/>
            <a:tailEnd/>
          </a:ln>
        </p:spPr>
        <p:txBody>
          <a:bodyPr>
            <a:prstTxWarp prst="textNoShape">
              <a:avLst/>
            </a:prstTxWarp>
            <a:spAutoFit/>
          </a:bodyPr>
          <a:lstStyle/>
          <a:p>
            <a:pPr algn="ctr"/>
            <a:r>
              <a:rPr lang="en-GB" sz="1400" b="1"/>
              <a:t>Systemic Inflammatory Milieu</a:t>
            </a:r>
          </a:p>
          <a:p>
            <a:pPr algn="ctr"/>
            <a:r>
              <a:rPr lang="en-GB" sz="1400"/>
              <a:t>Activated blood cells gain access to systemic circulation</a:t>
            </a:r>
          </a:p>
          <a:p>
            <a:pPr algn="ctr"/>
            <a:r>
              <a:rPr lang="en-GB" sz="1400"/>
              <a:t>(TNF-, sCD40L, IL-6, IFN-, IL-12, sP-sel, CRP)</a:t>
            </a:r>
          </a:p>
        </p:txBody>
      </p:sp>
      <p:sp>
        <p:nvSpPr>
          <p:cNvPr id="50185" name="Rectangle 7"/>
          <p:cNvSpPr>
            <a:spLocks noChangeArrowheads="1"/>
          </p:cNvSpPr>
          <p:nvPr/>
        </p:nvSpPr>
        <p:spPr bwMode="auto">
          <a:xfrm>
            <a:off x="838200" y="5029200"/>
            <a:ext cx="3124200" cy="369888"/>
          </a:xfrm>
          <a:prstGeom prst="rect">
            <a:avLst/>
          </a:prstGeom>
          <a:noFill/>
          <a:ln w="9525">
            <a:noFill/>
            <a:miter lim="800000"/>
            <a:headEnd/>
            <a:tailEnd/>
          </a:ln>
        </p:spPr>
        <p:txBody>
          <a:bodyPr>
            <a:prstTxWarp prst="textNoShape">
              <a:avLst/>
            </a:prstTxWarp>
            <a:spAutoFit/>
          </a:bodyPr>
          <a:lstStyle/>
          <a:p>
            <a:pPr algn="ctr"/>
            <a:r>
              <a:rPr lang="en-GB"/>
              <a:t>Lesion-prone artery</a:t>
            </a:r>
          </a:p>
        </p:txBody>
      </p:sp>
      <p:sp>
        <p:nvSpPr>
          <p:cNvPr id="50186" name="Rectangle 8"/>
          <p:cNvSpPr>
            <a:spLocks noChangeArrowheads="1"/>
          </p:cNvSpPr>
          <p:nvPr/>
        </p:nvSpPr>
        <p:spPr bwMode="auto">
          <a:xfrm>
            <a:off x="2286000" y="5715000"/>
            <a:ext cx="4300538" cy="338138"/>
          </a:xfrm>
          <a:prstGeom prst="rect">
            <a:avLst/>
          </a:prstGeom>
          <a:noFill/>
          <a:ln w="9525">
            <a:solidFill>
              <a:schemeClr val="accent1"/>
            </a:solidFill>
            <a:miter lim="800000"/>
            <a:headEnd/>
            <a:tailEnd/>
          </a:ln>
        </p:spPr>
        <p:txBody>
          <a:bodyPr>
            <a:prstTxWarp prst="textNoShape">
              <a:avLst/>
            </a:prstTxWarp>
            <a:spAutoFit/>
          </a:bodyPr>
          <a:lstStyle/>
          <a:p>
            <a:pPr algn="ctr"/>
            <a:r>
              <a:rPr lang="en-GB" sz="1600"/>
              <a:t>Atheroma Formation and Maturation</a:t>
            </a:r>
          </a:p>
        </p:txBody>
      </p:sp>
      <p:sp>
        <p:nvSpPr>
          <p:cNvPr id="12" name="TextBox 11"/>
          <p:cNvSpPr txBox="1"/>
          <p:nvPr/>
        </p:nvSpPr>
        <p:spPr>
          <a:xfrm>
            <a:off x="6324600" y="5029200"/>
            <a:ext cx="1409700" cy="400050"/>
          </a:xfrm>
          <a:prstGeom prst="rect">
            <a:avLst/>
          </a:prstGeom>
          <a:solidFill>
            <a:schemeClr val="accent3">
              <a:lumMod val="20000"/>
              <a:lumOff val="80000"/>
            </a:schemeClr>
          </a:solidFill>
          <a:ln>
            <a:solidFill>
              <a:schemeClr val="accent1">
                <a:shade val="50000"/>
              </a:schemeClr>
            </a:solidFill>
          </a:ln>
        </p:spPr>
        <p:txBody>
          <a:bodyPr wrap="none">
            <a:prstTxWarp prst="textNoShape">
              <a:avLst/>
            </a:prstTxWarp>
            <a:spAutoFit/>
          </a:bodyPr>
          <a:lstStyle/>
          <a:p>
            <a:pPr>
              <a:defRPr/>
            </a:pPr>
            <a:r>
              <a:rPr lang="en-GB" sz="2000" b="1"/>
              <a:t>SMOKING</a:t>
            </a:r>
          </a:p>
        </p:txBody>
      </p:sp>
      <p:sp>
        <p:nvSpPr>
          <p:cNvPr id="13" name="Right Arrow 12"/>
          <p:cNvSpPr/>
          <p:nvPr/>
        </p:nvSpPr>
        <p:spPr>
          <a:xfrm flipH="1">
            <a:off x="5181600" y="5181600"/>
            <a:ext cx="1071563" cy="214313"/>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endParaRPr lang="en-GB">
              <a:solidFill>
                <a:srgbClr val="FFFFFF"/>
              </a:solidFill>
              <a:ea typeface="MS PGothic" pitchFamily="34" charset="-128"/>
              <a:cs typeface="MS PGothic" pitchFamily="34" charset="-128"/>
            </a:endParaRPr>
          </a:p>
        </p:txBody>
      </p:sp>
      <p:sp>
        <p:nvSpPr>
          <p:cNvPr id="50189" name="TextBox 15"/>
          <p:cNvSpPr txBox="1">
            <a:spLocks noChangeArrowheads="1"/>
          </p:cNvSpPr>
          <p:nvPr/>
        </p:nvSpPr>
        <p:spPr bwMode="auto">
          <a:xfrm>
            <a:off x="457200" y="6248400"/>
            <a:ext cx="8305800" cy="307975"/>
          </a:xfrm>
          <a:prstGeom prst="rect">
            <a:avLst/>
          </a:prstGeom>
          <a:noFill/>
          <a:ln w="9525">
            <a:noFill/>
            <a:miter lim="800000"/>
            <a:headEnd/>
            <a:tailEnd/>
          </a:ln>
        </p:spPr>
        <p:txBody>
          <a:bodyPr>
            <a:prstTxWarp prst="textNoShape">
              <a:avLst/>
            </a:prstTxWarp>
            <a:spAutoFit/>
          </a:bodyPr>
          <a:lstStyle/>
          <a:p>
            <a:r>
              <a:rPr lang="en-US" sz="1400">
                <a:ea typeface="Arial" pitchFamily="-106" charset="0"/>
                <a:cs typeface="Arial" pitchFamily="-106" charset="0"/>
              </a:rPr>
              <a:t>1. </a:t>
            </a:r>
            <a:r>
              <a:rPr lang="en-GB" sz="1400"/>
              <a:t>Cheung and Wong, 2008</a:t>
            </a:r>
            <a:endParaRPr lang="en-US" sz="1400">
              <a:ea typeface="Arial" pitchFamily="-106" charset="0"/>
              <a:cs typeface="Arial" pitchFamily="-106" charset="0"/>
            </a:endParaRPr>
          </a:p>
        </p:txBody>
      </p:sp>
      <p:sp>
        <p:nvSpPr>
          <p:cNvPr id="17" name="Down Arrow 16"/>
          <p:cNvSpPr/>
          <p:nvPr/>
        </p:nvSpPr>
        <p:spPr>
          <a:xfrm>
            <a:off x="4114800" y="4648200"/>
            <a:ext cx="685800" cy="914400"/>
          </a:xfrm>
          <a:prstGeom prst="downArrow">
            <a:avLst>
              <a:gd name="adj1" fmla="val 50000"/>
              <a:gd name="adj2" fmla="val 51097"/>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endParaRPr lang="en-GB">
              <a:solidFill>
                <a:srgbClr val="FFFFFF"/>
              </a:solidFill>
              <a:ea typeface="MS PGothic" pitchFamily="34" charset="-128"/>
              <a:cs typeface="MS PGothic" pitchFamily="34"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1600200" y="609600"/>
            <a:ext cx="7258050" cy="796925"/>
          </a:xfrm>
        </p:spPr>
        <p:txBody>
          <a:bodyPr/>
          <a:lstStyle/>
          <a:p>
            <a:pPr algn="r" eaLnBrk="1" hangingPunct="1"/>
            <a:r>
              <a:rPr lang="en-GB" dirty="0">
                <a:latin typeface="Arial" pitchFamily="-106" charset="0"/>
                <a:ea typeface="Arial" pitchFamily="-106" charset="0"/>
                <a:cs typeface="Arial" pitchFamily="-106" charset="0"/>
              </a:rPr>
              <a:t>Smoking and </a:t>
            </a:r>
            <a:r>
              <a:rPr lang="en-GB" dirty="0" smtClean="0">
                <a:latin typeface="Arial" pitchFamily="-106" charset="0"/>
                <a:ea typeface="Arial" pitchFamily="-106" charset="0"/>
                <a:cs typeface="Arial" pitchFamily="-106" charset="0"/>
              </a:rPr>
              <a:t>Diabetic </a:t>
            </a:r>
            <a:r>
              <a:rPr lang="en-GB" dirty="0">
                <a:latin typeface="Arial" pitchFamily="-106" charset="0"/>
                <a:ea typeface="Arial" pitchFamily="-106" charset="0"/>
                <a:cs typeface="Arial" pitchFamily="-106" charset="0"/>
              </a:rPr>
              <a:t>N</a:t>
            </a:r>
            <a:r>
              <a:rPr lang="en-GB" dirty="0" smtClean="0">
                <a:latin typeface="Arial" pitchFamily="-106" charset="0"/>
                <a:ea typeface="Arial" pitchFamily="-106" charset="0"/>
                <a:cs typeface="Arial" pitchFamily="-106" charset="0"/>
              </a:rPr>
              <a:t>ephropathy</a:t>
            </a:r>
            <a:endParaRPr lang="en-GB" dirty="0">
              <a:latin typeface="Arial" pitchFamily="-106" charset="0"/>
              <a:ea typeface="Arial" pitchFamily="-106" charset="0"/>
              <a:cs typeface="Arial" pitchFamily="-106" charset="0"/>
            </a:endParaRPr>
          </a:p>
        </p:txBody>
      </p:sp>
      <p:sp>
        <p:nvSpPr>
          <p:cNvPr id="52227" name="Content Placeholder 2"/>
          <p:cNvSpPr>
            <a:spLocks noGrp="1"/>
          </p:cNvSpPr>
          <p:nvPr>
            <p:ph idx="1"/>
          </p:nvPr>
        </p:nvSpPr>
        <p:spPr>
          <a:xfrm>
            <a:off x="285750" y="1285874"/>
            <a:ext cx="8643938" cy="5038725"/>
          </a:xfrm>
        </p:spPr>
        <p:txBody>
          <a:bodyPr/>
          <a:lstStyle/>
          <a:p>
            <a:pPr marL="0" eaLnBrk="1" hangingPunct="1">
              <a:buFont typeface="Arial" pitchFamily="-106" charset="0"/>
              <a:buNone/>
            </a:pPr>
            <a:endParaRPr lang="en-GB" sz="2500" dirty="0" smtClean="0">
              <a:latin typeface="Arial" pitchFamily="-106" charset="0"/>
              <a:ea typeface="Arial" pitchFamily="-106" charset="0"/>
              <a:cs typeface="Arial" pitchFamily="-106" charset="0"/>
            </a:endParaRPr>
          </a:p>
          <a:p>
            <a:pPr marL="238125" indent="-225425" eaLnBrk="1" hangingPunct="1"/>
            <a:r>
              <a:rPr lang="en-GB" dirty="0" smtClean="0">
                <a:latin typeface="Arial" pitchFamily="-106" charset="0"/>
                <a:ea typeface="Arial" pitchFamily="-106" charset="0"/>
                <a:cs typeface="Arial" pitchFamily="-106" charset="0"/>
              </a:rPr>
              <a:t>Cigarette </a:t>
            </a:r>
            <a:r>
              <a:rPr lang="en-GB" dirty="0">
                <a:latin typeface="Arial" pitchFamily="-106" charset="0"/>
                <a:ea typeface="Arial" pitchFamily="-106" charset="0"/>
                <a:cs typeface="Arial" pitchFamily="-106" charset="0"/>
              </a:rPr>
              <a:t>smoking damages </a:t>
            </a:r>
            <a:r>
              <a:rPr lang="en-GB" dirty="0" err="1">
                <a:latin typeface="Arial" pitchFamily="-106" charset="0"/>
                <a:ea typeface="Arial" pitchFamily="-106" charset="0"/>
                <a:cs typeface="Arial" pitchFamily="-106" charset="0"/>
              </a:rPr>
              <a:t>glomerular</a:t>
            </a:r>
            <a:r>
              <a:rPr lang="en-GB" dirty="0">
                <a:latin typeface="Arial" pitchFamily="-106" charset="0"/>
                <a:ea typeface="Arial" pitchFamily="-106" charset="0"/>
                <a:cs typeface="Arial" pitchFamily="-106" charset="0"/>
              </a:rPr>
              <a:t> structure, even among </a:t>
            </a:r>
            <a:r>
              <a:rPr lang="en-GB" dirty="0" smtClean="0">
                <a:latin typeface="Arial" pitchFamily="-106" charset="0"/>
                <a:ea typeface="Arial" pitchFamily="-106" charset="0"/>
                <a:cs typeface="Arial" pitchFamily="-106" charset="0"/>
              </a:rPr>
              <a:t>diabetes patients </a:t>
            </a:r>
            <a:r>
              <a:rPr lang="en-GB" dirty="0">
                <a:latin typeface="Arial" pitchFamily="-106" charset="0"/>
                <a:ea typeface="Arial" pitchFamily="-106" charset="0"/>
                <a:cs typeface="Arial" pitchFamily="-106" charset="0"/>
              </a:rPr>
              <a:t>with normal renal function. This impact is shown by a decline of </a:t>
            </a:r>
            <a:r>
              <a:rPr lang="en-GB" dirty="0" err="1">
                <a:latin typeface="Arial" pitchFamily="-106" charset="0"/>
                <a:ea typeface="Arial" pitchFamily="-106" charset="0"/>
                <a:cs typeface="Arial" pitchFamily="-106" charset="0"/>
              </a:rPr>
              <a:t>glomerular</a:t>
            </a:r>
            <a:r>
              <a:rPr lang="en-GB" dirty="0">
                <a:latin typeface="Arial" pitchFamily="-106" charset="0"/>
                <a:ea typeface="Arial" pitchFamily="-106" charset="0"/>
                <a:cs typeface="Arial" pitchFamily="-106" charset="0"/>
              </a:rPr>
              <a:t> filtration rate (GFR) accompanied by </a:t>
            </a:r>
            <a:r>
              <a:rPr lang="en-GB" dirty="0" err="1">
                <a:latin typeface="Arial" pitchFamily="-106" charset="0"/>
                <a:ea typeface="Arial" pitchFamily="-106" charset="0"/>
                <a:cs typeface="Arial" pitchFamily="-106" charset="0"/>
              </a:rPr>
              <a:t>proteinuria</a:t>
            </a:r>
            <a:r>
              <a:rPr lang="en-GB" dirty="0">
                <a:latin typeface="Arial" pitchFamily="-106" charset="0"/>
                <a:ea typeface="Arial" pitchFamily="-106" charset="0"/>
                <a:cs typeface="Arial" pitchFamily="-106" charset="0"/>
              </a:rPr>
              <a:t> among </a:t>
            </a:r>
            <a:r>
              <a:rPr lang="en-GB" dirty="0" smtClean="0">
                <a:latin typeface="Arial" pitchFamily="-106" charset="0"/>
                <a:ea typeface="Arial" pitchFamily="-106" charset="0"/>
                <a:cs typeface="Arial" pitchFamily="-106" charset="0"/>
              </a:rPr>
              <a:t>smokers with diabetes </a:t>
            </a:r>
            <a:r>
              <a:rPr lang="en-GB" dirty="0">
                <a:latin typeface="Arial" pitchFamily="-106" charset="0"/>
                <a:ea typeface="Arial" pitchFamily="-106" charset="0"/>
                <a:cs typeface="Arial" pitchFamily="-106" charset="0"/>
              </a:rPr>
              <a:t>compared to </a:t>
            </a:r>
            <a:r>
              <a:rPr lang="en-GB" dirty="0" smtClean="0">
                <a:latin typeface="Arial" pitchFamily="-106" charset="0"/>
                <a:ea typeface="Arial" pitchFamily="-106" charset="0"/>
                <a:cs typeface="Arial" pitchFamily="-106" charset="0"/>
              </a:rPr>
              <a:t>never-smokers with diabetes.</a:t>
            </a:r>
            <a:r>
              <a:rPr lang="en-GB" baseline="30000" dirty="0" smtClean="0">
                <a:latin typeface="Arial" pitchFamily="-106" charset="0"/>
                <a:ea typeface="Arial" pitchFamily="-106" charset="0"/>
                <a:cs typeface="Arial" pitchFamily="-106" charset="0"/>
              </a:rPr>
              <a:t>1</a:t>
            </a:r>
            <a:endParaRPr lang="en-GB" dirty="0">
              <a:latin typeface="Arial" pitchFamily="-106" charset="0"/>
              <a:ea typeface="Arial" pitchFamily="-106" charset="0"/>
              <a:cs typeface="Arial" pitchFamily="-106" charset="0"/>
            </a:endParaRPr>
          </a:p>
          <a:p>
            <a:pPr marL="238125" indent="-225425" eaLnBrk="1" hangingPunct="1"/>
            <a:r>
              <a:rPr lang="en-GB" dirty="0">
                <a:latin typeface="Arial" pitchFamily="-106" charset="0"/>
                <a:ea typeface="Arial" pitchFamily="-106" charset="0"/>
                <a:cs typeface="Arial" pitchFamily="-106" charset="0"/>
              </a:rPr>
              <a:t>A low GFR without </a:t>
            </a:r>
            <a:r>
              <a:rPr lang="en-GB" dirty="0" err="1">
                <a:latin typeface="Arial" pitchFamily="-106" charset="0"/>
                <a:ea typeface="Arial" pitchFamily="-106" charset="0"/>
                <a:cs typeface="Arial" pitchFamily="-106" charset="0"/>
              </a:rPr>
              <a:t>proteinuria</a:t>
            </a:r>
            <a:r>
              <a:rPr lang="en-GB" dirty="0">
                <a:latin typeface="Arial" pitchFamily="-106" charset="0"/>
                <a:ea typeface="Arial" pitchFamily="-106" charset="0"/>
                <a:cs typeface="Arial" pitchFamily="-106" charset="0"/>
              </a:rPr>
              <a:t> might be caused by vascular damage associated with cigarette </a:t>
            </a:r>
            <a:r>
              <a:rPr lang="en-GB" dirty="0" smtClean="0">
                <a:latin typeface="Arial" pitchFamily="-106" charset="0"/>
                <a:ea typeface="Arial" pitchFamily="-106" charset="0"/>
                <a:cs typeface="Arial" pitchFamily="-106" charset="0"/>
              </a:rPr>
              <a:t>smoking.</a:t>
            </a:r>
            <a:r>
              <a:rPr lang="en-GB" baseline="30000" dirty="0" smtClean="0">
                <a:latin typeface="Arial" pitchFamily="-106" charset="0"/>
                <a:ea typeface="Arial" pitchFamily="-106" charset="0"/>
                <a:cs typeface="Arial" pitchFamily="-106" charset="0"/>
              </a:rPr>
              <a:t>1</a:t>
            </a:r>
            <a:endParaRPr lang="en-GB" dirty="0">
              <a:latin typeface="Arial" pitchFamily="-106" charset="0"/>
              <a:ea typeface="Arial" pitchFamily="-106" charset="0"/>
              <a:cs typeface="Arial" pitchFamily="-106" charset="0"/>
            </a:endParaRPr>
          </a:p>
          <a:p>
            <a:pPr marL="238125" indent="-225425" eaLnBrk="1" hangingPunct="1"/>
            <a:r>
              <a:rPr lang="en-GB" dirty="0" smtClean="0">
                <a:latin typeface="Arial" pitchFamily="-106" charset="0"/>
                <a:ea typeface="Arial" pitchFamily="-106" charset="0"/>
                <a:cs typeface="Arial" pitchFamily="-106" charset="0"/>
              </a:rPr>
              <a:t>Continued </a:t>
            </a:r>
            <a:r>
              <a:rPr lang="en-GB" dirty="0">
                <a:latin typeface="Arial" pitchFamily="-106" charset="0"/>
                <a:ea typeface="Arial" pitchFamily="-106" charset="0"/>
                <a:cs typeface="Arial" pitchFamily="-106" charset="0"/>
              </a:rPr>
              <a:t>cigarette smoking exacerbates the nephropathy of type 2 diabetes despite standard </a:t>
            </a:r>
            <a:r>
              <a:rPr lang="en-GB" dirty="0" err="1">
                <a:latin typeface="Arial" pitchFamily="-106" charset="0"/>
                <a:ea typeface="Arial" pitchFamily="-106" charset="0"/>
                <a:cs typeface="Arial" pitchFamily="-106" charset="0"/>
              </a:rPr>
              <a:t>renoprotection</a:t>
            </a:r>
            <a:r>
              <a:rPr lang="en-GB" dirty="0">
                <a:latin typeface="Arial" pitchFamily="-106" charset="0"/>
                <a:ea typeface="Arial" pitchFamily="-106" charset="0"/>
                <a:cs typeface="Arial" pitchFamily="-106" charset="0"/>
              </a:rPr>
              <a:t> </a:t>
            </a:r>
            <a:r>
              <a:rPr lang="en-GB" dirty="0" smtClean="0">
                <a:latin typeface="Arial" pitchFamily="-106" charset="0"/>
                <a:ea typeface="Arial" pitchFamily="-106" charset="0"/>
                <a:cs typeface="Arial" pitchFamily="-106" charset="0"/>
              </a:rPr>
              <a:t>therapy.</a:t>
            </a:r>
            <a:r>
              <a:rPr lang="en-GB" baseline="30000" dirty="0" smtClean="0">
                <a:latin typeface="Arial" pitchFamily="-106" charset="0"/>
                <a:ea typeface="Arial" pitchFamily="-106" charset="0"/>
                <a:cs typeface="Arial" pitchFamily="-106" charset="0"/>
              </a:rPr>
              <a:t>2</a:t>
            </a:r>
          </a:p>
          <a:p>
            <a:pPr marL="238125" indent="-225425" eaLnBrk="1" hangingPunct="1"/>
            <a:endParaRPr lang="en-GB" sz="1400" dirty="0" smtClean="0">
              <a:latin typeface="Arial" pitchFamily="-106" charset="0"/>
              <a:ea typeface="Arial" pitchFamily="-106" charset="0"/>
              <a:cs typeface="Arial" pitchFamily="-106" charset="0"/>
            </a:endParaRPr>
          </a:p>
          <a:p>
            <a:pPr marL="238125" indent="-225425" eaLnBrk="1" hangingPunct="1"/>
            <a:endParaRPr lang="en-GB" sz="1400" dirty="0" smtClean="0">
              <a:latin typeface="Arial" pitchFamily="-106" charset="0"/>
              <a:ea typeface="Arial" pitchFamily="-106" charset="0"/>
              <a:cs typeface="Arial" pitchFamily="-106" charset="0"/>
            </a:endParaRPr>
          </a:p>
          <a:p>
            <a:pPr marL="238125" indent="-225425" eaLnBrk="1" hangingPunct="1"/>
            <a:endParaRPr lang="en-GB" sz="1400" dirty="0" smtClean="0">
              <a:latin typeface="Arial" pitchFamily="-106" charset="0"/>
              <a:ea typeface="Arial" pitchFamily="-106" charset="0"/>
              <a:cs typeface="Arial" pitchFamily="-106" charset="0"/>
            </a:endParaRPr>
          </a:p>
          <a:p>
            <a:pPr marL="238125" indent="-225425" eaLnBrk="1" hangingPunct="1">
              <a:buNone/>
            </a:pPr>
            <a:r>
              <a:rPr lang="en-GB" sz="1400" dirty="0" smtClean="0">
                <a:latin typeface="Arial" pitchFamily="-106" charset="0"/>
                <a:ea typeface="Arial" pitchFamily="-106" charset="0"/>
                <a:cs typeface="Arial" pitchFamily="-106" charset="0"/>
              </a:rPr>
              <a:t>1. </a:t>
            </a:r>
            <a:r>
              <a:rPr lang="en-GB" sz="1400" dirty="0" err="1" smtClean="0">
                <a:latin typeface="Arial" pitchFamily="-106" charset="0"/>
                <a:ea typeface="Arial" pitchFamily="-106" charset="0"/>
                <a:cs typeface="Arial" pitchFamily="-106" charset="0"/>
              </a:rPr>
              <a:t>Orth</a:t>
            </a:r>
            <a:r>
              <a:rPr lang="en-GB" sz="1400" dirty="0" smtClean="0">
                <a:latin typeface="Arial" pitchFamily="-106" charset="0"/>
                <a:ea typeface="Arial" pitchFamily="-106" charset="0"/>
                <a:cs typeface="Arial" pitchFamily="-106" charset="0"/>
              </a:rPr>
              <a:t> et al 2005;  2. </a:t>
            </a:r>
            <a:r>
              <a:rPr lang="en-GB" sz="1400" dirty="0" err="1" smtClean="0">
                <a:latin typeface="Arial" pitchFamily="-106" charset="0"/>
                <a:ea typeface="Arial" pitchFamily="-106" charset="0"/>
                <a:cs typeface="Arial" pitchFamily="-106" charset="0"/>
              </a:rPr>
              <a:t>Chuahirun</a:t>
            </a:r>
            <a:r>
              <a:rPr lang="en-GB" sz="1400" dirty="0" smtClean="0">
                <a:latin typeface="Arial" pitchFamily="-106" charset="0"/>
                <a:ea typeface="Arial" pitchFamily="-106" charset="0"/>
                <a:cs typeface="Arial" pitchFamily="-106" charset="0"/>
              </a:rPr>
              <a:t> et al. 2004 </a:t>
            </a:r>
            <a:endParaRPr lang="en-GB" sz="1400" dirty="0">
              <a:latin typeface="Arial" pitchFamily="-106" charset="0"/>
              <a:ea typeface="Arial" pitchFamily="-106" charset="0"/>
              <a:cs typeface="Arial" pitchFamily="-10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524000" y="533400"/>
            <a:ext cx="7258050" cy="796925"/>
          </a:xfrm>
        </p:spPr>
        <p:txBody>
          <a:bodyPr/>
          <a:lstStyle/>
          <a:p>
            <a:pPr algn="r" eaLnBrk="1" hangingPunct="1"/>
            <a:r>
              <a:rPr lang="en-GB" dirty="0" smtClean="0"/>
              <a:t>Objectives of the Mini Lecture</a:t>
            </a:r>
            <a:endParaRPr lang="en-GB" dirty="0">
              <a:latin typeface="Arial" pitchFamily="-106" charset="0"/>
              <a:ea typeface="Arial" pitchFamily="-106" charset="0"/>
              <a:cs typeface="Arial" pitchFamily="-106" charset="0"/>
            </a:endParaRPr>
          </a:p>
        </p:txBody>
      </p:sp>
      <p:sp>
        <p:nvSpPr>
          <p:cNvPr id="18435" name="Content Placeholder 2"/>
          <p:cNvSpPr>
            <a:spLocks noGrp="1"/>
          </p:cNvSpPr>
          <p:nvPr>
            <p:ph idx="1"/>
          </p:nvPr>
        </p:nvSpPr>
        <p:spPr>
          <a:xfrm>
            <a:off x="285750" y="1785938"/>
            <a:ext cx="8643938" cy="4340225"/>
          </a:xfrm>
        </p:spPr>
        <p:txBody>
          <a:bodyPr/>
          <a:lstStyle/>
          <a:p>
            <a:pPr eaLnBrk="1" hangingPunct="1">
              <a:spcBef>
                <a:spcPct val="0"/>
              </a:spcBef>
              <a:buFont typeface="Arial" pitchFamily="-106" charset="0"/>
              <a:buNone/>
            </a:pPr>
            <a:r>
              <a:rPr lang="en-US" b="1" dirty="0">
                <a:latin typeface="Arial" pitchFamily="-106" charset="0"/>
                <a:ea typeface="Arial" pitchFamily="-106" charset="0"/>
                <a:cs typeface="Arial" pitchFamily="-106" charset="0"/>
              </a:rPr>
              <a:t>	Goal of Mini-Lecture: </a:t>
            </a:r>
            <a:r>
              <a:rPr lang="en-US" dirty="0">
                <a:latin typeface="Arial" pitchFamily="-106" charset="0"/>
                <a:ea typeface="Arial" pitchFamily="-106" charset="0"/>
                <a:cs typeface="Arial" pitchFamily="-106" charset="0"/>
              </a:rPr>
              <a:t>Provide students with knowledge about the burden of smoking among diabetes patients and the association between smoking and diabetes.</a:t>
            </a:r>
          </a:p>
          <a:p>
            <a:pPr eaLnBrk="1" hangingPunct="1">
              <a:spcBef>
                <a:spcPct val="0"/>
              </a:spcBef>
            </a:pPr>
            <a:endParaRPr lang="en-US" dirty="0">
              <a:latin typeface="Arial" pitchFamily="-106" charset="0"/>
              <a:ea typeface="Arial" pitchFamily="-106" charset="0"/>
              <a:cs typeface="Arial" pitchFamily="-106" charset="0"/>
            </a:endParaRPr>
          </a:p>
          <a:p>
            <a:pPr eaLnBrk="1" hangingPunct="1">
              <a:spcBef>
                <a:spcPct val="0"/>
              </a:spcBef>
              <a:buFont typeface="Arial" pitchFamily="-106" charset="0"/>
              <a:buNone/>
            </a:pPr>
            <a:r>
              <a:rPr lang="en-US" b="1" dirty="0">
                <a:latin typeface="Arial" pitchFamily="-106" charset="0"/>
                <a:ea typeface="Arial" pitchFamily="-106" charset="0"/>
                <a:cs typeface="Arial" pitchFamily="-106" charset="0"/>
              </a:rPr>
              <a:t>	Learning Objectives:</a:t>
            </a:r>
            <a:endParaRPr lang="id-ID" dirty="0">
              <a:latin typeface="Arial" pitchFamily="-106" charset="0"/>
              <a:ea typeface="Arial" pitchFamily="-106" charset="0"/>
              <a:cs typeface="Arial" pitchFamily="-106" charset="0"/>
            </a:endParaRPr>
          </a:p>
          <a:p>
            <a:pPr eaLnBrk="1" hangingPunct="1">
              <a:spcBef>
                <a:spcPct val="0"/>
              </a:spcBef>
              <a:buFont typeface="Arial" pitchFamily="-106" charset="0"/>
              <a:buNone/>
            </a:pPr>
            <a:r>
              <a:rPr lang="en-US" dirty="0">
                <a:latin typeface="Arial" pitchFamily="-106" charset="0"/>
                <a:ea typeface="Arial" pitchFamily="-106" charset="0"/>
                <a:cs typeface="Arial" pitchFamily="-106" charset="0"/>
              </a:rPr>
              <a:t>	</a:t>
            </a:r>
            <a:r>
              <a:rPr lang="en-US" dirty="0" smtClean="0">
                <a:latin typeface="Arial" pitchFamily="-106" charset="0"/>
                <a:ea typeface="Arial" pitchFamily="-106" charset="0"/>
                <a:cs typeface="Arial" pitchFamily="-106" charset="0"/>
              </a:rPr>
              <a:t>Students </a:t>
            </a:r>
            <a:r>
              <a:rPr lang="en-US" dirty="0">
                <a:latin typeface="Arial" pitchFamily="-106" charset="0"/>
                <a:ea typeface="Arial" pitchFamily="-106" charset="0"/>
                <a:cs typeface="Arial" pitchFamily="-106" charset="0"/>
              </a:rPr>
              <a:t>will be able to:</a:t>
            </a:r>
            <a:endParaRPr lang="id-ID" dirty="0">
              <a:latin typeface="Arial" pitchFamily="-106" charset="0"/>
              <a:ea typeface="Arial" pitchFamily="-106" charset="0"/>
              <a:cs typeface="Arial" pitchFamily="-106" charset="0"/>
            </a:endParaRPr>
          </a:p>
          <a:p>
            <a:pPr lvl="1" eaLnBrk="1" hangingPunct="1">
              <a:spcBef>
                <a:spcPct val="0"/>
              </a:spcBef>
              <a:buFontTx/>
              <a:buChar char="•"/>
            </a:pPr>
            <a:r>
              <a:rPr lang="en-US" dirty="0">
                <a:latin typeface="Arial" pitchFamily="-106" charset="0"/>
                <a:ea typeface="Arial" pitchFamily="-106" charset="0"/>
                <a:cs typeface="Arial" pitchFamily="-106" charset="0"/>
              </a:rPr>
              <a:t>Describe the burden of smoking among diabetes </a:t>
            </a:r>
            <a:r>
              <a:rPr lang="en-US" dirty="0" smtClean="0">
                <a:latin typeface="Arial" pitchFamily="-106" charset="0"/>
                <a:ea typeface="Arial" pitchFamily="-106" charset="0"/>
                <a:cs typeface="Arial" pitchFamily="-106" charset="0"/>
              </a:rPr>
              <a:t>patients</a:t>
            </a:r>
            <a:endParaRPr lang="en-US" dirty="0">
              <a:latin typeface="Arial" pitchFamily="-106" charset="0"/>
              <a:ea typeface="Arial" pitchFamily="-106" charset="0"/>
              <a:cs typeface="Arial" pitchFamily="-106" charset="0"/>
            </a:endParaRPr>
          </a:p>
          <a:p>
            <a:pPr lvl="1" eaLnBrk="1" hangingPunct="1">
              <a:spcBef>
                <a:spcPct val="0"/>
              </a:spcBef>
              <a:buFontTx/>
              <a:buChar char="•"/>
            </a:pPr>
            <a:r>
              <a:rPr lang="en-US" dirty="0">
                <a:latin typeface="Arial" pitchFamily="-106" charset="0"/>
                <a:ea typeface="Arial" pitchFamily="-106" charset="0"/>
                <a:cs typeface="Arial" pitchFamily="-106" charset="0"/>
              </a:rPr>
              <a:t>Explain the association between smoking and diabetes, and the impact of smoking on diabetes</a:t>
            </a:r>
          </a:p>
          <a:p>
            <a:pPr lvl="1" eaLnBrk="1" hangingPunct="1">
              <a:spcBef>
                <a:spcPct val="0"/>
              </a:spcBef>
              <a:buFontTx/>
              <a:buChar char="•"/>
            </a:pPr>
            <a:r>
              <a:rPr lang="en-US" dirty="0" smtClean="0">
                <a:latin typeface="Arial" pitchFamily="-106" charset="0"/>
                <a:ea typeface="Arial" pitchFamily="-106" charset="0"/>
                <a:cs typeface="Arial" pitchFamily="-106" charset="0"/>
              </a:rPr>
              <a:t>Discuss the importance of providing cessation counseling to diabetes patients </a:t>
            </a:r>
            <a:endParaRPr lang="id-ID" dirty="0">
              <a:latin typeface="Arial" pitchFamily="-106" charset="0"/>
              <a:ea typeface="Arial" pitchFamily="-106" charset="0"/>
              <a:cs typeface="Arial" pitchFamily="-10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1905000" y="685800"/>
            <a:ext cx="6781800" cy="644525"/>
          </a:xfrm>
        </p:spPr>
        <p:txBody>
          <a:bodyPr/>
          <a:lstStyle/>
          <a:p>
            <a:pPr algn="r" eaLnBrk="1" hangingPunct="1"/>
            <a:r>
              <a:rPr lang="en-GB" dirty="0">
                <a:latin typeface="Arial" pitchFamily="-106" charset="0"/>
                <a:ea typeface="Arial" pitchFamily="-106" charset="0"/>
                <a:cs typeface="Arial" pitchFamily="-106" charset="0"/>
              </a:rPr>
              <a:t>Smoking </a:t>
            </a:r>
            <a:r>
              <a:rPr lang="en-GB" dirty="0" smtClean="0">
                <a:latin typeface="Arial" pitchFamily="-106" charset="0"/>
                <a:ea typeface="Arial" pitchFamily="-106" charset="0"/>
                <a:cs typeface="Arial" pitchFamily="-106" charset="0"/>
              </a:rPr>
              <a:t>and </a:t>
            </a:r>
            <a:r>
              <a:rPr lang="en-GB" dirty="0">
                <a:latin typeface="Arial" pitchFamily="-106" charset="0"/>
                <a:ea typeface="Arial" pitchFamily="-106" charset="0"/>
                <a:cs typeface="Arial" pitchFamily="-106" charset="0"/>
              </a:rPr>
              <a:t>Diabetic Neuropathy</a:t>
            </a:r>
          </a:p>
        </p:txBody>
      </p:sp>
      <p:sp>
        <p:nvSpPr>
          <p:cNvPr id="54275" name="Content Placeholder 2"/>
          <p:cNvSpPr>
            <a:spLocks noGrp="1"/>
          </p:cNvSpPr>
          <p:nvPr>
            <p:ph idx="1"/>
          </p:nvPr>
        </p:nvSpPr>
        <p:spPr>
          <a:xfrm>
            <a:off x="285750" y="1981200"/>
            <a:ext cx="8643938" cy="3733800"/>
          </a:xfrm>
        </p:spPr>
        <p:txBody>
          <a:bodyPr/>
          <a:lstStyle/>
          <a:p>
            <a:pPr marL="346075" eaLnBrk="1" hangingPunct="1">
              <a:spcBef>
                <a:spcPct val="0"/>
              </a:spcBef>
            </a:pPr>
            <a:r>
              <a:rPr lang="en-GB" dirty="0">
                <a:latin typeface="Arial" pitchFamily="-106" charset="0"/>
                <a:ea typeface="Arial" pitchFamily="-106" charset="0"/>
                <a:cs typeface="Arial" pitchFamily="-106" charset="0"/>
              </a:rPr>
              <a:t>Few studies have been done to assess the association between smoking and neuropathy, mainly because:</a:t>
            </a:r>
          </a:p>
          <a:p>
            <a:pPr marL="692150" indent="-222250" eaLnBrk="1" hangingPunct="1">
              <a:spcBef>
                <a:spcPct val="0"/>
              </a:spcBef>
            </a:pPr>
            <a:r>
              <a:rPr lang="en-GB" dirty="0">
                <a:latin typeface="Arial" pitchFamily="-106" charset="0"/>
                <a:ea typeface="Arial" pitchFamily="-106" charset="0"/>
                <a:cs typeface="Arial" pitchFamily="-106" charset="0"/>
              </a:rPr>
              <a:t>Neuropathy may take a long time to </a:t>
            </a:r>
            <a:r>
              <a:rPr lang="en-GB" dirty="0" smtClean="0">
                <a:latin typeface="Arial" pitchFamily="-106" charset="0"/>
                <a:ea typeface="Arial" pitchFamily="-106" charset="0"/>
                <a:cs typeface="Arial" pitchFamily="-106" charset="0"/>
              </a:rPr>
              <a:t>develop.</a:t>
            </a:r>
            <a:endParaRPr lang="en-GB" dirty="0">
              <a:latin typeface="Arial" pitchFamily="-106" charset="0"/>
              <a:ea typeface="Arial" pitchFamily="-106" charset="0"/>
              <a:cs typeface="Arial" pitchFamily="-106" charset="0"/>
            </a:endParaRPr>
          </a:p>
          <a:p>
            <a:pPr marL="692150" indent="-222250" eaLnBrk="1" hangingPunct="1">
              <a:spcBef>
                <a:spcPct val="0"/>
              </a:spcBef>
            </a:pPr>
            <a:r>
              <a:rPr lang="en-GB" dirty="0">
                <a:latin typeface="Arial" pitchFamily="-106" charset="0"/>
                <a:ea typeface="Arial" pitchFamily="-106" charset="0"/>
                <a:cs typeface="Arial" pitchFamily="-106" charset="0"/>
              </a:rPr>
              <a:t>Neuropathy may affect the different sensory, motor, and autonomic nerve fibres to varying degrees </a:t>
            </a:r>
            <a:r>
              <a:rPr lang="en-GB" dirty="0" smtClean="0">
                <a:latin typeface="Arial" pitchFamily="-106" charset="0"/>
                <a:ea typeface="Arial" pitchFamily="-106" charset="0"/>
                <a:cs typeface="Arial" pitchFamily="-106" charset="0"/>
              </a:rPr>
              <a:t>individually.</a:t>
            </a:r>
            <a:endParaRPr lang="en-GB" dirty="0">
              <a:latin typeface="Arial" pitchFamily="-106" charset="0"/>
              <a:ea typeface="Arial" pitchFamily="-106" charset="0"/>
              <a:cs typeface="Arial" pitchFamily="-106" charset="0"/>
            </a:endParaRPr>
          </a:p>
          <a:p>
            <a:pPr marL="692150" indent="-222250" eaLnBrk="1" hangingPunct="1">
              <a:spcBef>
                <a:spcPct val="0"/>
              </a:spcBef>
            </a:pPr>
            <a:r>
              <a:rPr lang="en-GB" dirty="0" smtClean="0">
                <a:latin typeface="Arial" pitchFamily="-106" charset="0"/>
                <a:ea typeface="Arial" pitchFamily="-106" charset="0"/>
                <a:cs typeface="Arial" pitchFamily="-106" charset="0"/>
              </a:rPr>
              <a:t>It is difficult </a:t>
            </a:r>
            <a:r>
              <a:rPr lang="en-GB" dirty="0">
                <a:latin typeface="Arial" pitchFamily="-106" charset="0"/>
                <a:ea typeface="Arial" pitchFamily="-106" charset="0"/>
                <a:cs typeface="Arial" pitchFamily="-106" charset="0"/>
              </a:rPr>
              <a:t>to standardize study methods.</a:t>
            </a:r>
            <a:r>
              <a:rPr lang="en-GB" baseline="30000" dirty="0">
                <a:latin typeface="Arial" pitchFamily="-106" charset="0"/>
                <a:ea typeface="Arial" pitchFamily="-106" charset="0"/>
                <a:cs typeface="Arial" pitchFamily="-106" charset="0"/>
              </a:rPr>
              <a:t>1</a:t>
            </a:r>
          </a:p>
          <a:p>
            <a:pPr marL="346075" eaLnBrk="1" hangingPunct="1">
              <a:spcBef>
                <a:spcPct val="0"/>
              </a:spcBef>
              <a:buFont typeface="Arial" pitchFamily="-106" charset="0"/>
              <a:buNone/>
            </a:pPr>
            <a:endParaRPr lang="en-GB" dirty="0">
              <a:latin typeface="Arial" pitchFamily="-106" charset="0"/>
              <a:ea typeface="Arial" pitchFamily="-106" charset="0"/>
              <a:cs typeface="Arial" pitchFamily="-106" charset="0"/>
            </a:endParaRPr>
          </a:p>
          <a:p>
            <a:pPr marL="346075" eaLnBrk="1" hangingPunct="1">
              <a:spcBef>
                <a:spcPct val="0"/>
              </a:spcBef>
            </a:pPr>
            <a:r>
              <a:rPr lang="en-GB" dirty="0">
                <a:latin typeface="Arial" pitchFamily="-106" charset="0"/>
                <a:ea typeface="Arial" pitchFamily="-106" charset="0"/>
                <a:cs typeface="Arial" pitchFamily="-106" charset="0"/>
              </a:rPr>
              <a:t>Smoking increases the risk of neuropathy by 68% among type-1 diabetes patients.</a:t>
            </a:r>
            <a:r>
              <a:rPr lang="en-GB" baseline="30000" dirty="0">
                <a:latin typeface="Arial" pitchFamily="-106" charset="0"/>
                <a:ea typeface="Arial" pitchFamily="-106" charset="0"/>
                <a:cs typeface="Arial" pitchFamily="-106" charset="0"/>
              </a:rPr>
              <a:t>2</a:t>
            </a:r>
          </a:p>
        </p:txBody>
      </p:sp>
      <p:sp>
        <p:nvSpPr>
          <p:cNvPr id="54276" name="TextBox 4"/>
          <p:cNvSpPr txBox="1">
            <a:spLocks noChangeArrowheads="1"/>
          </p:cNvSpPr>
          <p:nvPr/>
        </p:nvSpPr>
        <p:spPr bwMode="auto">
          <a:xfrm>
            <a:off x="457200" y="6248400"/>
            <a:ext cx="8305800" cy="307975"/>
          </a:xfrm>
          <a:prstGeom prst="rect">
            <a:avLst/>
          </a:prstGeom>
          <a:noFill/>
          <a:ln w="9525">
            <a:noFill/>
            <a:miter lim="800000"/>
            <a:headEnd/>
            <a:tailEnd/>
          </a:ln>
        </p:spPr>
        <p:txBody>
          <a:bodyPr>
            <a:prstTxWarp prst="textNoShape">
              <a:avLst/>
            </a:prstTxWarp>
            <a:spAutoFit/>
          </a:bodyPr>
          <a:lstStyle/>
          <a:p>
            <a:r>
              <a:rPr lang="en-US" sz="1400">
                <a:ea typeface="Arial" pitchFamily="-106" charset="0"/>
                <a:cs typeface="Arial" pitchFamily="-106" charset="0"/>
              </a:rPr>
              <a:t>1. </a:t>
            </a:r>
            <a:r>
              <a:rPr lang="en-GB" sz="1400"/>
              <a:t>Eliasson 2003;  2. Tesfaye et al. 2005</a:t>
            </a:r>
            <a:endParaRPr lang="en-US" sz="1400">
              <a:ea typeface="Arial" pitchFamily="-106" charset="0"/>
              <a:cs typeface="Arial" pitchFamily="-106"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1295400" y="228600"/>
            <a:ext cx="7429500" cy="1066800"/>
          </a:xfrm>
        </p:spPr>
        <p:txBody>
          <a:bodyPr/>
          <a:lstStyle/>
          <a:p>
            <a:pPr algn="r" eaLnBrk="1" hangingPunct="1"/>
            <a:r>
              <a:rPr lang="en-GB" dirty="0">
                <a:latin typeface="Arial" pitchFamily="-106" charset="0"/>
                <a:ea typeface="Arial" pitchFamily="-106" charset="0"/>
                <a:cs typeface="Arial" pitchFamily="-106" charset="0"/>
              </a:rPr>
              <a:t>Smoking and </a:t>
            </a:r>
            <a:r>
              <a:rPr lang="en-GB" dirty="0" smtClean="0">
                <a:latin typeface="Arial" pitchFamily="-106" charset="0"/>
                <a:ea typeface="Arial" pitchFamily="-106" charset="0"/>
                <a:cs typeface="Arial" pitchFamily="-106" charset="0"/>
              </a:rPr>
              <a:t>Cardiovascular Diseases among Diabetes Patients</a:t>
            </a:r>
            <a:endParaRPr lang="en-GB" dirty="0">
              <a:latin typeface="Arial" pitchFamily="-106" charset="0"/>
              <a:ea typeface="Arial" pitchFamily="-106" charset="0"/>
              <a:cs typeface="Arial" pitchFamily="-106" charset="0"/>
            </a:endParaRPr>
          </a:p>
        </p:txBody>
      </p:sp>
      <p:sp>
        <p:nvSpPr>
          <p:cNvPr id="56323" name="Content Placeholder 2"/>
          <p:cNvSpPr>
            <a:spLocks noGrp="1"/>
          </p:cNvSpPr>
          <p:nvPr>
            <p:ph idx="1"/>
          </p:nvPr>
        </p:nvSpPr>
        <p:spPr>
          <a:xfrm>
            <a:off x="595313" y="1643063"/>
            <a:ext cx="7953375" cy="4857750"/>
          </a:xfrm>
        </p:spPr>
        <p:txBody>
          <a:bodyPr/>
          <a:lstStyle/>
          <a:p>
            <a:pPr marL="0" eaLnBrk="1" hangingPunct="1">
              <a:buFont typeface="Arial" pitchFamily="-106" charset="0"/>
              <a:buNone/>
            </a:pPr>
            <a:r>
              <a:rPr lang="en-US" dirty="0">
                <a:latin typeface="Arial" pitchFamily="-106" charset="0"/>
                <a:ea typeface="Arial" pitchFamily="-106" charset="0"/>
                <a:cs typeface="Arial" pitchFamily="-106" charset="0"/>
              </a:rPr>
              <a:t>Smoking increases the risk for cardiovascular diseases (CVD) among </a:t>
            </a:r>
            <a:r>
              <a:rPr lang="en-US" dirty="0" smtClean="0">
                <a:latin typeface="Arial" pitchFamily="-106" charset="0"/>
                <a:ea typeface="Arial" pitchFamily="-106" charset="0"/>
                <a:cs typeface="Arial" pitchFamily="-106" charset="0"/>
              </a:rPr>
              <a:t>diabetes patients. </a:t>
            </a:r>
            <a:endParaRPr lang="en-US" dirty="0">
              <a:latin typeface="Arial" pitchFamily="-106" charset="0"/>
              <a:ea typeface="Arial" pitchFamily="-106" charset="0"/>
              <a:cs typeface="Arial" pitchFamily="-106" charset="0"/>
            </a:endParaRPr>
          </a:p>
          <a:p>
            <a:pPr marL="0" eaLnBrk="1" hangingPunct="1">
              <a:buFont typeface="Arial" pitchFamily="-106" charset="0"/>
              <a:buNone/>
            </a:pPr>
            <a:endParaRPr lang="en-US" dirty="0">
              <a:latin typeface="Arial" pitchFamily="-106" charset="0"/>
              <a:ea typeface="Arial" pitchFamily="-106" charset="0"/>
              <a:cs typeface="Arial" pitchFamily="-106" charset="0"/>
            </a:endParaRPr>
          </a:p>
          <a:p>
            <a:pPr marL="0" eaLnBrk="1" hangingPunct="1">
              <a:buFont typeface="Arial" pitchFamily="-106" charset="0"/>
              <a:buNone/>
            </a:pPr>
            <a:r>
              <a:rPr lang="en-US" dirty="0">
                <a:latin typeface="Arial" pitchFamily="-106" charset="0"/>
                <a:ea typeface="Arial" pitchFamily="-106" charset="0"/>
                <a:cs typeface="Arial" pitchFamily="-106" charset="0"/>
              </a:rPr>
              <a:t>Compared with never smokers, female </a:t>
            </a:r>
            <a:r>
              <a:rPr lang="en-US" dirty="0" smtClean="0">
                <a:latin typeface="Arial" pitchFamily="-106" charset="0"/>
                <a:ea typeface="Arial" pitchFamily="-106" charset="0"/>
                <a:cs typeface="Arial" pitchFamily="-106" charset="0"/>
              </a:rPr>
              <a:t>smokers with diabetes </a:t>
            </a:r>
            <a:r>
              <a:rPr lang="en-US" dirty="0">
                <a:latin typeface="Arial" pitchFamily="-106" charset="0"/>
                <a:ea typeface="Arial" pitchFamily="-106" charset="0"/>
                <a:cs typeface="Arial" pitchFamily="-106" charset="0"/>
              </a:rPr>
              <a:t>have 66%-168% higher risk of developing CVD.</a:t>
            </a:r>
          </a:p>
          <a:p>
            <a:pPr marL="0" eaLnBrk="1" hangingPunct="1"/>
            <a:r>
              <a:rPr lang="en-US" dirty="0">
                <a:latin typeface="Arial" pitchFamily="-106" charset="0"/>
                <a:ea typeface="Arial" pitchFamily="-106" charset="0"/>
                <a:cs typeface="Arial" pitchFamily="-106" charset="0"/>
              </a:rPr>
              <a:t>RR = 1.21 for quitters</a:t>
            </a:r>
          </a:p>
          <a:p>
            <a:pPr marL="0" eaLnBrk="1" hangingPunct="1"/>
            <a:r>
              <a:rPr lang="en-US" dirty="0">
                <a:latin typeface="Arial" pitchFamily="-106" charset="0"/>
                <a:ea typeface="Arial" pitchFamily="-106" charset="0"/>
                <a:cs typeface="Arial" pitchFamily="-106" charset="0"/>
              </a:rPr>
              <a:t>RR = 1.66 for current smokers (1-14 cigs/day)</a:t>
            </a:r>
          </a:p>
          <a:p>
            <a:pPr marL="0" eaLnBrk="1" hangingPunct="1"/>
            <a:r>
              <a:rPr lang="en-US" dirty="0">
                <a:latin typeface="Arial" pitchFamily="-106" charset="0"/>
                <a:ea typeface="Arial" pitchFamily="-106" charset="0"/>
                <a:cs typeface="Arial" pitchFamily="-106" charset="0"/>
              </a:rPr>
              <a:t>RR = 2.68 for current smokers (15 or more cigs/day)</a:t>
            </a:r>
          </a:p>
          <a:p>
            <a:pPr marL="0" eaLnBrk="1" hangingPunct="1">
              <a:buFont typeface="Arial" pitchFamily="-106" charset="0"/>
              <a:buNone/>
            </a:pPr>
            <a:endParaRPr lang="en-US" sz="1600" dirty="0" smtClean="0">
              <a:latin typeface="Arial" pitchFamily="-106" charset="0"/>
              <a:ea typeface="Arial" pitchFamily="-106" charset="0"/>
              <a:cs typeface="Arial" pitchFamily="-106" charset="0"/>
            </a:endParaRPr>
          </a:p>
          <a:p>
            <a:pPr marL="0" eaLnBrk="1" hangingPunct="1">
              <a:buFont typeface="Arial" pitchFamily="-106" charset="0"/>
              <a:buNone/>
            </a:pPr>
            <a:endParaRPr lang="en-US" sz="1600" dirty="0" smtClean="0">
              <a:latin typeface="Arial" pitchFamily="-106" charset="0"/>
              <a:ea typeface="Arial" pitchFamily="-106" charset="0"/>
              <a:cs typeface="Arial" pitchFamily="-106" charset="0"/>
            </a:endParaRPr>
          </a:p>
          <a:p>
            <a:pPr marL="0" eaLnBrk="1" hangingPunct="1">
              <a:buFont typeface="Arial" pitchFamily="-106" charset="0"/>
              <a:buNone/>
            </a:pPr>
            <a:endParaRPr lang="en-US" sz="1600" dirty="0" smtClean="0">
              <a:latin typeface="Arial" pitchFamily="-106" charset="0"/>
              <a:ea typeface="Arial" pitchFamily="-106" charset="0"/>
              <a:cs typeface="Arial" pitchFamily="-106" charset="0"/>
            </a:endParaRPr>
          </a:p>
          <a:p>
            <a:pPr marL="0" eaLnBrk="1" hangingPunct="1">
              <a:buFont typeface="Arial" pitchFamily="-106" charset="0"/>
              <a:buNone/>
            </a:pPr>
            <a:endParaRPr lang="en-US" sz="1600" dirty="0" smtClean="0">
              <a:latin typeface="Arial" pitchFamily="-106" charset="0"/>
              <a:ea typeface="Arial" pitchFamily="-106" charset="0"/>
              <a:cs typeface="Arial" pitchFamily="-106" charset="0"/>
            </a:endParaRPr>
          </a:p>
          <a:p>
            <a:pPr marL="0" eaLnBrk="1" hangingPunct="1">
              <a:buFont typeface="Arial" pitchFamily="-106" charset="0"/>
              <a:buNone/>
            </a:pPr>
            <a:r>
              <a:rPr lang="en-US" sz="1400" dirty="0" smtClean="0">
                <a:latin typeface="Arial" pitchFamily="-106" charset="0"/>
                <a:ea typeface="Arial" pitchFamily="-106" charset="0"/>
                <a:cs typeface="Arial" pitchFamily="-106" charset="0"/>
              </a:rPr>
              <a:t>Al-</a:t>
            </a:r>
            <a:r>
              <a:rPr lang="en-US" sz="1400" dirty="0" err="1" smtClean="0">
                <a:latin typeface="Arial" pitchFamily="-106" charset="0"/>
                <a:ea typeface="Arial" pitchFamily="-106" charset="0"/>
                <a:cs typeface="Arial" pitchFamily="-106" charset="0"/>
              </a:rPr>
              <a:t>Delaimy</a:t>
            </a:r>
            <a:r>
              <a:rPr lang="en-US" sz="1400" dirty="0" smtClean="0">
                <a:latin typeface="Arial" pitchFamily="-106" charset="0"/>
                <a:ea typeface="Arial" pitchFamily="-106" charset="0"/>
                <a:cs typeface="Arial" pitchFamily="-106" charset="0"/>
              </a:rPr>
              <a:t> </a:t>
            </a:r>
            <a:r>
              <a:rPr lang="en-US" sz="1400" dirty="0">
                <a:latin typeface="Arial" pitchFamily="-106" charset="0"/>
                <a:ea typeface="Arial" pitchFamily="-106" charset="0"/>
                <a:cs typeface="Arial" pitchFamily="-106" charset="0"/>
              </a:rPr>
              <a:t>et al</a:t>
            </a:r>
            <a:r>
              <a:rPr lang="en-US" sz="1400" dirty="0" smtClean="0">
                <a:latin typeface="Arial" pitchFamily="-106" charset="0"/>
                <a:ea typeface="Arial" pitchFamily="-106" charset="0"/>
                <a:cs typeface="Arial" pitchFamily="-106" charset="0"/>
              </a:rPr>
              <a:t>. 2002</a:t>
            </a:r>
            <a:endParaRPr lang="en-US" sz="1400" dirty="0">
              <a:latin typeface="Arial" pitchFamily="-106" charset="0"/>
              <a:ea typeface="Arial" pitchFamily="-106" charset="0"/>
              <a:cs typeface="Arial" pitchFamily="-106" charset="0"/>
            </a:endParaRPr>
          </a:p>
          <a:p>
            <a:pPr marL="0" eaLnBrk="1" hangingPunct="1">
              <a:buFont typeface="Arial" pitchFamily="-106" charset="0"/>
              <a:buNone/>
            </a:pPr>
            <a:endParaRPr lang="en-US" dirty="0">
              <a:latin typeface="Arial" pitchFamily="-106" charset="0"/>
              <a:ea typeface="Arial" pitchFamily="-106" charset="0"/>
              <a:cs typeface="Arial" pitchFamily="-106" charset="0"/>
            </a:endParaRPr>
          </a:p>
          <a:p>
            <a:pPr marL="0" eaLnBrk="1" hangingPunct="1">
              <a:buFont typeface="Arial" pitchFamily="-106" charset="0"/>
              <a:buNone/>
            </a:pPr>
            <a:endParaRPr lang="en-US" dirty="0">
              <a:latin typeface="Arial" pitchFamily="-106" charset="0"/>
              <a:ea typeface="Arial" pitchFamily="-106" charset="0"/>
              <a:cs typeface="Arial" pitchFamily="-106" charset="0"/>
            </a:endParaRPr>
          </a:p>
          <a:p>
            <a:pPr marL="0" eaLnBrk="1" hangingPunct="1">
              <a:buFont typeface="Arial" pitchFamily="-106" charset="0"/>
              <a:buNone/>
            </a:pPr>
            <a:endParaRPr lang="en-GB" dirty="0">
              <a:latin typeface="Arial" pitchFamily="-106" charset="0"/>
              <a:ea typeface="Arial" pitchFamily="-106" charset="0"/>
              <a:cs typeface="Arial" pitchFamily="-106"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1905000" y="457200"/>
            <a:ext cx="6781800" cy="796925"/>
          </a:xfrm>
        </p:spPr>
        <p:txBody>
          <a:bodyPr/>
          <a:lstStyle/>
          <a:p>
            <a:pPr algn="r" eaLnBrk="1" hangingPunct="1"/>
            <a:r>
              <a:rPr lang="en-GB" sz="3100" dirty="0">
                <a:latin typeface="Arial" pitchFamily="-106" charset="0"/>
                <a:ea typeface="Arial" pitchFamily="-106" charset="0"/>
                <a:cs typeface="Arial" pitchFamily="-106" charset="0"/>
              </a:rPr>
              <a:t>Smoking </a:t>
            </a:r>
            <a:r>
              <a:rPr lang="en-GB" sz="3100" dirty="0" smtClean="0">
                <a:latin typeface="Arial" pitchFamily="-106" charset="0"/>
                <a:ea typeface="Arial" pitchFamily="-106" charset="0"/>
                <a:cs typeface="Arial" pitchFamily="-106" charset="0"/>
              </a:rPr>
              <a:t>and Stroke among</a:t>
            </a:r>
            <a:br>
              <a:rPr lang="en-GB" sz="3100" dirty="0" smtClean="0">
                <a:latin typeface="Arial" pitchFamily="-106" charset="0"/>
                <a:ea typeface="Arial" pitchFamily="-106" charset="0"/>
                <a:cs typeface="Arial" pitchFamily="-106" charset="0"/>
              </a:rPr>
            </a:br>
            <a:r>
              <a:rPr lang="en-GB" sz="3100" dirty="0" smtClean="0">
                <a:latin typeface="Arial" pitchFamily="-106" charset="0"/>
                <a:ea typeface="Arial" pitchFamily="-106" charset="0"/>
                <a:cs typeface="Arial" pitchFamily="-106" charset="0"/>
              </a:rPr>
              <a:t>Diabetes Patients</a:t>
            </a:r>
            <a:endParaRPr lang="en-GB" sz="3100" dirty="0">
              <a:latin typeface="Arial" pitchFamily="-106" charset="0"/>
              <a:ea typeface="Arial" pitchFamily="-106" charset="0"/>
              <a:cs typeface="Arial" pitchFamily="-106" charset="0"/>
            </a:endParaRPr>
          </a:p>
        </p:txBody>
      </p:sp>
      <p:sp>
        <p:nvSpPr>
          <p:cNvPr id="58371" name="Content Placeholder 2"/>
          <p:cNvSpPr>
            <a:spLocks noGrp="1"/>
          </p:cNvSpPr>
          <p:nvPr>
            <p:ph idx="1"/>
          </p:nvPr>
        </p:nvSpPr>
        <p:spPr>
          <a:xfrm>
            <a:off x="285750" y="1895475"/>
            <a:ext cx="8643938" cy="3971925"/>
          </a:xfrm>
        </p:spPr>
        <p:txBody>
          <a:bodyPr/>
          <a:lstStyle/>
          <a:p>
            <a:pPr marL="346075" indent="-346075" eaLnBrk="1" hangingPunct="1"/>
            <a:r>
              <a:rPr lang="en-US">
                <a:latin typeface="Arial" pitchFamily="-106" charset="0"/>
                <a:ea typeface="Arial" pitchFamily="-106" charset="0"/>
                <a:cs typeface="Arial" pitchFamily="-106" charset="0"/>
              </a:rPr>
              <a:t>Smoking, together with age and HbA1c, significantly predicts the occurrence of first stroke among men with diabetes, but not among women with diabetes. </a:t>
            </a:r>
          </a:p>
          <a:p>
            <a:pPr marL="346075" indent="-346075" eaLnBrk="1" hangingPunct="1"/>
            <a:endParaRPr lang="en-US">
              <a:latin typeface="Arial" pitchFamily="-106" charset="0"/>
              <a:ea typeface="Arial" pitchFamily="-106" charset="0"/>
              <a:cs typeface="Arial" pitchFamily="-106" charset="0"/>
            </a:endParaRPr>
          </a:p>
          <a:p>
            <a:pPr marL="346075" indent="-346075" eaLnBrk="1" hangingPunct="1"/>
            <a:r>
              <a:rPr lang="en-US">
                <a:latin typeface="Arial" pitchFamily="-106" charset="0"/>
                <a:ea typeface="Arial" pitchFamily="-106" charset="0"/>
                <a:cs typeface="Arial" pitchFamily="-106" charset="0"/>
              </a:rPr>
              <a:t>In women, age and microvascular complication significantly predict first stroke.</a:t>
            </a:r>
          </a:p>
          <a:p>
            <a:pPr marL="346075" indent="-346075" eaLnBrk="1" hangingPunct="1"/>
            <a:endParaRPr lang="en-US">
              <a:latin typeface="Arial" pitchFamily="-106" charset="0"/>
              <a:ea typeface="Arial" pitchFamily="-106" charset="0"/>
              <a:cs typeface="Arial" pitchFamily="-106" charset="0"/>
            </a:endParaRPr>
          </a:p>
          <a:p>
            <a:pPr marL="346075" indent="-346075" eaLnBrk="1" hangingPunct="1"/>
            <a:r>
              <a:rPr lang="en-US">
                <a:latin typeface="Arial" pitchFamily="-106" charset="0"/>
                <a:ea typeface="Arial" pitchFamily="-106" charset="0"/>
                <a:cs typeface="Arial" pitchFamily="-106" charset="0"/>
              </a:rPr>
              <a:t>Smoking more than doubles the risk of first stroke among men. Increase in risk is smaller among women.</a:t>
            </a:r>
            <a:br>
              <a:rPr lang="en-US">
                <a:latin typeface="Arial" pitchFamily="-106" charset="0"/>
                <a:ea typeface="Arial" pitchFamily="-106" charset="0"/>
                <a:cs typeface="Arial" pitchFamily="-106" charset="0"/>
              </a:rPr>
            </a:br>
            <a:endParaRPr lang="en-US">
              <a:latin typeface="Arial" pitchFamily="-106" charset="0"/>
              <a:ea typeface="Arial" pitchFamily="-106" charset="0"/>
              <a:cs typeface="Arial" pitchFamily="-106" charset="0"/>
            </a:endParaRPr>
          </a:p>
          <a:p>
            <a:pPr marL="346075" indent="-346075" eaLnBrk="1" hangingPunct="1">
              <a:buFont typeface="Arial" pitchFamily="-106" charset="0"/>
              <a:buNone/>
            </a:pPr>
            <a:endParaRPr lang="en-US">
              <a:latin typeface="Arial" pitchFamily="-106" charset="0"/>
              <a:ea typeface="Arial" pitchFamily="-106" charset="0"/>
              <a:cs typeface="Arial" pitchFamily="-106" charset="0"/>
            </a:endParaRPr>
          </a:p>
          <a:p>
            <a:pPr marL="346075" indent="-346075" eaLnBrk="1" hangingPunct="1">
              <a:buFont typeface="Arial" pitchFamily="-106" charset="0"/>
              <a:buNone/>
            </a:pPr>
            <a:endParaRPr lang="en-US">
              <a:latin typeface="Arial" pitchFamily="-106" charset="0"/>
              <a:ea typeface="Arial" pitchFamily="-106" charset="0"/>
              <a:cs typeface="Arial" pitchFamily="-106" charset="0"/>
            </a:endParaRPr>
          </a:p>
          <a:p>
            <a:pPr marL="346075" indent="-346075" eaLnBrk="1" hangingPunct="1">
              <a:buFont typeface="Arial" pitchFamily="-106" charset="0"/>
              <a:buNone/>
            </a:pPr>
            <a:endParaRPr lang="en-US">
              <a:latin typeface="Arial" pitchFamily="-106" charset="0"/>
              <a:ea typeface="Arial" pitchFamily="-106" charset="0"/>
              <a:cs typeface="Arial" pitchFamily="-106" charset="0"/>
            </a:endParaRPr>
          </a:p>
          <a:p>
            <a:pPr marL="346075" indent="-346075" eaLnBrk="1" hangingPunct="1">
              <a:buFont typeface="Arial" pitchFamily="-106" charset="0"/>
              <a:buNone/>
            </a:pPr>
            <a:endParaRPr lang="en-GB">
              <a:latin typeface="Arial" pitchFamily="-106" charset="0"/>
              <a:ea typeface="Arial" pitchFamily="-106" charset="0"/>
              <a:cs typeface="Arial" pitchFamily="-106" charset="0"/>
            </a:endParaRPr>
          </a:p>
        </p:txBody>
      </p:sp>
      <p:sp>
        <p:nvSpPr>
          <p:cNvPr id="58372" name="TextBox 4"/>
          <p:cNvSpPr txBox="1">
            <a:spLocks noChangeArrowheads="1"/>
          </p:cNvSpPr>
          <p:nvPr/>
        </p:nvSpPr>
        <p:spPr bwMode="auto">
          <a:xfrm>
            <a:off x="457200" y="6248400"/>
            <a:ext cx="8305800" cy="307975"/>
          </a:xfrm>
          <a:prstGeom prst="rect">
            <a:avLst/>
          </a:prstGeom>
          <a:noFill/>
          <a:ln w="9525">
            <a:noFill/>
            <a:miter lim="800000"/>
            <a:headEnd/>
            <a:tailEnd/>
          </a:ln>
        </p:spPr>
        <p:txBody>
          <a:bodyPr>
            <a:prstTxWarp prst="textNoShape">
              <a:avLst/>
            </a:prstTxWarp>
            <a:spAutoFit/>
          </a:bodyPr>
          <a:lstStyle/>
          <a:p>
            <a:r>
              <a:rPr lang="en-US" sz="1400">
                <a:ea typeface="Arial" pitchFamily="-106" charset="0"/>
                <a:cs typeface="Arial" pitchFamily="-106" charset="0"/>
              </a:rPr>
              <a:t>1. </a:t>
            </a:r>
            <a:r>
              <a:rPr lang="en-US" sz="1400"/>
              <a:t>Giorda et al. 2007</a:t>
            </a:r>
            <a:endParaRPr lang="en-US" sz="1400">
              <a:ea typeface="Arial" pitchFamily="-106" charset="0"/>
              <a:cs typeface="Arial" pitchFamily="-106"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Title 1"/>
          <p:cNvSpPr>
            <a:spLocks noGrp="1"/>
          </p:cNvSpPr>
          <p:nvPr>
            <p:ph type="title"/>
          </p:nvPr>
        </p:nvSpPr>
        <p:spPr>
          <a:xfrm>
            <a:off x="2209800" y="228600"/>
            <a:ext cx="6477000" cy="1066800"/>
          </a:xfrm>
        </p:spPr>
        <p:txBody>
          <a:bodyPr/>
          <a:lstStyle/>
          <a:p>
            <a:pPr algn="r" eaLnBrk="1" hangingPunct="1"/>
            <a:r>
              <a:rPr lang="en-US" sz="3200" dirty="0">
                <a:latin typeface="Arial" pitchFamily="-106" charset="0"/>
                <a:ea typeface="Arial" pitchFamily="-106" charset="0"/>
                <a:cs typeface="Arial" pitchFamily="-106" charset="0"/>
              </a:rPr>
              <a:t>Tobacco Use among </a:t>
            </a:r>
            <a:r>
              <a:rPr lang="en-US" sz="3200" dirty="0" smtClean="0">
                <a:latin typeface="Arial" pitchFamily="-106" charset="0"/>
                <a:ea typeface="Arial" pitchFamily="-106" charset="0"/>
                <a:cs typeface="Arial" pitchFamily="-106" charset="0"/>
              </a:rPr>
              <a:t>Diabetes Patients in Kerala, India</a:t>
            </a:r>
            <a:r>
              <a:rPr lang="en-US" sz="3200" baseline="30000" dirty="0" smtClean="0">
                <a:latin typeface="Arial" pitchFamily="-106" charset="0"/>
                <a:ea typeface="Arial" pitchFamily="-106" charset="0"/>
                <a:cs typeface="Arial" pitchFamily="-106" charset="0"/>
              </a:rPr>
              <a:t>1</a:t>
            </a:r>
            <a:endParaRPr lang="en-US" sz="3200" baseline="30000" dirty="0">
              <a:latin typeface="Arial" pitchFamily="-106" charset="0"/>
              <a:ea typeface="Arial" pitchFamily="-106" charset="0"/>
              <a:cs typeface="Arial" pitchFamily="-106" charset="0"/>
            </a:endParaRPr>
          </a:p>
        </p:txBody>
      </p:sp>
      <p:sp>
        <p:nvSpPr>
          <p:cNvPr id="60420" name="Text Placeholder 11"/>
          <p:cNvSpPr>
            <a:spLocks noGrp="1"/>
          </p:cNvSpPr>
          <p:nvPr>
            <p:ph type="body" idx="1"/>
          </p:nvPr>
        </p:nvSpPr>
        <p:spPr>
          <a:xfrm>
            <a:off x="304800" y="1295400"/>
            <a:ext cx="4724400" cy="639763"/>
          </a:xfrm>
        </p:spPr>
        <p:txBody>
          <a:bodyPr/>
          <a:lstStyle/>
          <a:p>
            <a:pPr eaLnBrk="1" hangingPunct="1"/>
            <a:r>
              <a:rPr lang="en-US" b="0">
                <a:latin typeface="Arial" pitchFamily="-106" charset="0"/>
                <a:ea typeface="Arial" pitchFamily="-106" charset="0"/>
                <a:cs typeface="Arial" pitchFamily="-106" charset="0"/>
              </a:rPr>
              <a:t>Reasons for Quitting: Ever-users</a:t>
            </a:r>
          </a:p>
        </p:txBody>
      </p:sp>
      <p:sp>
        <p:nvSpPr>
          <p:cNvPr id="60421" name="Content Placeholder 2"/>
          <p:cNvSpPr>
            <a:spLocks noGrp="1"/>
          </p:cNvSpPr>
          <p:nvPr>
            <p:ph sz="half" idx="2"/>
          </p:nvPr>
        </p:nvSpPr>
        <p:spPr>
          <a:xfrm>
            <a:off x="457200" y="1905000"/>
            <a:ext cx="4040188" cy="4114800"/>
          </a:xfrm>
        </p:spPr>
        <p:txBody>
          <a:bodyPr/>
          <a:lstStyle/>
          <a:p>
            <a:pPr eaLnBrk="1" hangingPunct="1">
              <a:spcBef>
                <a:spcPts val="0"/>
              </a:spcBef>
            </a:pPr>
            <a:r>
              <a:rPr lang="en-US" dirty="0">
                <a:latin typeface="Arial" pitchFamily="-106" charset="0"/>
                <a:ea typeface="Arial" pitchFamily="-106" charset="0"/>
                <a:cs typeface="Arial" pitchFamily="-106" charset="0"/>
              </a:rPr>
              <a:t>Study </a:t>
            </a:r>
            <a:r>
              <a:rPr lang="en-US" dirty="0" smtClean="0">
                <a:latin typeface="Arial" pitchFamily="-106" charset="0"/>
                <a:ea typeface="Arial" pitchFamily="-106" charset="0"/>
                <a:cs typeface="Arial" pitchFamily="-106" charset="0"/>
              </a:rPr>
              <a:t>of </a:t>
            </a:r>
            <a:r>
              <a:rPr lang="en-US" dirty="0">
                <a:latin typeface="Arial" pitchFamily="-106" charset="0"/>
                <a:ea typeface="Arial" pitchFamily="-106" charset="0"/>
                <a:cs typeface="Arial" pitchFamily="-106" charset="0"/>
              </a:rPr>
              <a:t>444 male diabetes patients (from </a:t>
            </a:r>
            <a:r>
              <a:rPr lang="en-US" dirty="0" smtClean="0">
                <a:latin typeface="Arial" pitchFamily="-106" charset="0"/>
                <a:ea typeface="Arial" pitchFamily="-106" charset="0"/>
                <a:cs typeface="Arial" pitchFamily="-106" charset="0"/>
              </a:rPr>
              <a:t>3 </a:t>
            </a:r>
            <a:r>
              <a:rPr lang="en-US" dirty="0">
                <a:latin typeface="Arial" pitchFamily="-106" charset="0"/>
                <a:ea typeface="Arial" pitchFamily="-106" charset="0"/>
                <a:cs typeface="Arial" pitchFamily="-106" charset="0"/>
              </a:rPr>
              <a:t>public </a:t>
            </a:r>
            <a:r>
              <a:rPr lang="en-US" dirty="0" smtClean="0">
                <a:latin typeface="Arial" pitchFamily="-106" charset="0"/>
                <a:ea typeface="Arial" pitchFamily="-106" charset="0"/>
                <a:cs typeface="Arial" pitchFamily="-106" charset="0"/>
              </a:rPr>
              <a:t> </a:t>
            </a:r>
            <a:r>
              <a:rPr lang="en-US" dirty="0">
                <a:latin typeface="Arial" pitchFamily="-106" charset="0"/>
                <a:ea typeface="Arial" pitchFamily="-106" charset="0"/>
                <a:cs typeface="Arial" pitchFamily="-106" charset="0"/>
              </a:rPr>
              <a:t>hospitals in Trivandrum district, Kerala): </a:t>
            </a:r>
          </a:p>
          <a:p>
            <a:pPr eaLnBrk="1" hangingPunct="1">
              <a:spcBef>
                <a:spcPts val="0"/>
              </a:spcBef>
            </a:pPr>
            <a:r>
              <a:rPr lang="en-US" dirty="0">
                <a:latin typeface="Arial" pitchFamily="-106" charset="0"/>
                <a:ea typeface="Arial" pitchFamily="-106" charset="0"/>
                <a:cs typeface="Arial" pitchFamily="-106" charset="0"/>
              </a:rPr>
              <a:t>Current smokers: 22.5%</a:t>
            </a:r>
          </a:p>
          <a:p>
            <a:pPr eaLnBrk="1" hangingPunct="1">
              <a:spcBef>
                <a:spcPts val="0"/>
              </a:spcBef>
            </a:pPr>
            <a:r>
              <a:rPr lang="en-US" dirty="0">
                <a:latin typeface="Arial" pitchFamily="-106" charset="0"/>
                <a:ea typeface="Arial" pitchFamily="-106" charset="0"/>
                <a:cs typeface="Arial" pitchFamily="-106" charset="0"/>
              </a:rPr>
              <a:t>Ever smokers: 59.6%  </a:t>
            </a:r>
          </a:p>
          <a:p>
            <a:pPr eaLnBrk="1" hangingPunct="1">
              <a:spcBef>
                <a:spcPts val="0"/>
              </a:spcBef>
            </a:pPr>
            <a:r>
              <a:rPr lang="en-US" dirty="0">
                <a:latin typeface="Arial" pitchFamily="-106" charset="0"/>
                <a:ea typeface="Arial" pitchFamily="-106" charset="0"/>
                <a:cs typeface="Arial" pitchFamily="-106" charset="0"/>
              </a:rPr>
              <a:t>Behavior of ever users following </a:t>
            </a:r>
            <a:r>
              <a:rPr lang="en-US" dirty="0" smtClean="0">
                <a:latin typeface="Arial" pitchFamily="-106" charset="0"/>
                <a:ea typeface="Arial" pitchFamily="-106" charset="0"/>
                <a:cs typeface="Arial" pitchFamily="-106" charset="0"/>
              </a:rPr>
              <a:t>diagnosis: </a:t>
            </a:r>
            <a:endParaRPr lang="en-US" dirty="0">
              <a:latin typeface="Arial" pitchFamily="-106" charset="0"/>
              <a:ea typeface="Arial" pitchFamily="-106" charset="0"/>
              <a:cs typeface="Arial" pitchFamily="-106" charset="0"/>
            </a:endParaRPr>
          </a:p>
          <a:p>
            <a:pPr marL="695325" eaLnBrk="1" hangingPunct="1">
              <a:spcBef>
                <a:spcPts val="0"/>
              </a:spcBef>
            </a:pPr>
            <a:r>
              <a:rPr lang="en-US" dirty="0">
                <a:latin typeface="Arial" pitchFamily="-106" charset="0"/>
                <a:ea typeface="Arial" pitchFamily="-106" charset="0"/>
                <a:cs typeface="Arial" pitchFamily="-106" charset="0"/>
              </a:rPr>
              <a:t>Quit completely: 45%</a:t>
            </a:r>
          </a:p>
          <a:p>
            <a:pPr marL="695325" eaLnBrk="1" hangingPunct="1">
              <a:spcBef>
                <a:spcPts val="0"/>
              </a:spcBef>
            </a:pPr>
            <a:r>
              <a:rPr lang="en-US" dirty="0">
                <a:latin typeface="Arial" pitchFamily="-106" charset="0"/>
                <a:ea typeface="Arial" pitchFamily="-106" charset="0"/>
                <a:cs typeface="Arial" pitchFamily="-106" charset="0"/>
              </a:rPr>
              <a:t>Continued use: 55%  </a:t>
            </a:r>
          </a:p>
          <a:p>
            <a:pPr eaLnBrk="1" hangingPunct="1">
              <a:spcBef>
                <a:spcPts val="0"/>
              </a:spcBef>
              <a:buFont typeface="Wingdings" pitchFamily="-106" charset="2"/>
              <a:buNone/>
            </a:pPr>
            <a:endParaRPr lang="en-US" dirty="0">
              <a:latin typeface="Arial" pitchFamily="-106" charset="0"/>
              <a:ea typeface="Arial" pitchFamily="-106" charset="0"/>
              <a:cs typeface="Arial" pitchFamily="-106" charset="0"/>
            </a:endParaRPr>
          </a:p>
        </p:txBody>
      </p:sp>
      <p:graphicFrame>
        <p:nvGraphicFramePr>
          <p:cNvPr id="60418" name="Content Placeholder 9"/>
          <p:cNvGraphicFramePr>
            <a:graphicFrameLocks noGrp="1"/>
          </p:cNvGraphicFramePr>
          <p:nvPr>
            <p:ph sz="quarter" idx="4"/>
          </p:nvPr>
        </p:nvGraphicFramePr>
        <p:xfrm>
          <a:off x="4648200" y="1981200"/>
          <a:ext cx="4041775" cy="3951288"/>
        </p:xfrm>
        <a:graphic>
          <a:graphicData uri="http://schemas.openxmlformats.org/presentationml/2006/ole">
            <p:oleObj spid="_x0000_s60418" r:id="rId4" imgW="4041998" imgH="3950550" progId="Excel.Sheet.8">
              <p:embed/>
            </p:oleObj>
          </a:graphicData>
        </a:graphic>
      </p:graphicFrame>
      <p:sp>
        <p:nvSpPr>
          <p:cNvPr id="60422" name="TextBox 6"/>
          <p:cNvSpPr txBox="1">
            <a:spLocks noChangeArrowheads="1"/>
          </p:cNvSpPr>
          <p:nvPr/>
        </p:nvSpPr>
        <p:spPr bwMode="auto">
          <a:xfrm>
            <a:off x="457200" y="6248400"/>
            <a:ext cx="8305800" cy="307975"/>
          </a:xfrm>
          <a:prstGeom prst="rect">
            <a:avLst/>
          </a:prstGeom>
          <a:noFill/>
          <a:ln w="9525">
            <a:noFill/>
            <a:miter lim="800000"/>
            <a:headEnd/>
            <a:tailEnd/>
          </a:ln>
        </p:spPr>
        <p:txBody>
          <a:bodyPr>
            <a:prstTxWarp prst="textNoShape">
              <a:avLst/>
            </a:prstTxWarp>
            <a:spAutoFit/>
          </a:bodyPr>
          <a:lstStyle/>
          <a:p>
            <a:r>
              <a:rPr lang="en-US" sz="1400">
                <a:ea typeface="Arial" pitchFamily="-106" charset="0"/>
                <a:cs typeface="Arial" pitchFamily="-106" charset="0"/>
              </a:rPr>
              <a:t>1. Thresia et al. </a:t>
            </a:r>
            <a:r>
              <a:rPr lang="en-GB" sz="1400">
                <a:ea typeface="Arial" pitchFamily="-106" charset="0"/>
                <a:cs typeface="Arial" pitchFamily="-106" charset="0"/>
              </a:rPr>
              <a:t>2009</a:t>
            </a:r>
            <a:endParaRPr lang="en-US" sz="1400">
              <a:ea typeface="Arial" pitchFamily="-106" charset="0"/>
              <a:cs typeface="Arial" pitchFamily="-106" charset="0"/>
            </a:endParaRPr>
          </a:p>
        </p:txBody>
      </p:sp>
      <p:sp>
        <p:nvSpPr>
          <p:cNvPr id="7" name="TextBox 6"/>
          <p:cNvSpPr txBox="1">
            <a:spLocks noChangeArrowheads="1"/>
          </p:cNvSpPr>
          <p:nvPr/>
        </p:nvSpPr>
        <p:spPr bwMode="auto">
          <a:xfrm>
            <a:off x="539750" y="188913"/>
            <a:ext cx="545342" cy="276999"/>
          </a:xfrm>
          <a:prstGeom prst="rect">
            <a:avLst/>
          </a:prstGeom>
          <a:noFill/>
          <a:ln w="9525">
            <a:noFill/>
            <a:miter lim="800000"/>
            <a:headEnd/>
            <a:tailEnd/>
          </a:ln>
        </p:spPr>
        <p:txBody>
          <a:bodyPr wrap="none">
            <a:spAutoFit/>
          </a:bodyPr>
          <a:lstStyle/>
          <a:p>
            <a:r>
              <a:rPr lang="en-US" sz="1200" b="1" dirty="0" smtClean="0"/>
              <a:t>India</a:t>
            </a:r>
            <a:endParaRPr lang="en-US" sz="12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Title 1"/>
          <p:cNvSpPr>
            <a:spLocks noGrp="1"/>
          </p:cNvSpPr>
          <p:nvPr>
            <p:ph type="title"/>
          </p:nvPr>
        </p:nvSpPr>
        <p:spPr>
          <a:xfrm>
            <a:off x="762000" y="228600"/>
            <a:ext cx="7950200" cy="1143000"/>
          </a:xfrm>
        </p:spPr>
        <p:txBody>
          <a:bodyPr/>
          <a:lstStyle/>
          <a:p>
            <a:pPr algn="r" eaLnBrk="1" hangingPunct="1"/>
            <a:r>
              <a:rPr lang="en-US" sz="3200" dirty="0">
                <a:latin typeface="Arial" pitchFamily="-106" charset="0"/>
                <a:ea typeface="Arial" pitchFamily="-106" charset="0"/>
                <a:cs typeface="Arial" pitchFamily="-106" charset="0"/>
              </a:rPr>
              <a:t>Perceptions of </a:t>
            </a:r>
            <a:r>
              <a:rPr lang="en-US" sz="3200" dirty="0" smtClean="0">
                <a:latin typeface="Arial" pitchFamily="-106" charset="0"/>
                <a:ea typeface="Arial" pitchFamily="-106" charset="0"/>
                <a:cs typeface="Arial" pitchFamily="-106" charset="0"/>
              </a:rPr>
              <a:t>Tobacco among</a:t>
            </a:r>
            <a:br>
              <a:rPr lang="en-US" sz="3200" dirty="0" smtClean="0">
                <a:latin typeface="Arial" pitchFamily="-106" charset="0"/>
                <a:ea typeface="Arial" pitchFamily="-106" charset="0"/>
                <a:cs typeface="Arial" pitchFamily="-106" charset="0"/>
              </a:rPr>
            </a:br>
            <a:r>
              <a:rPr lang="en-US" sz="3200" dirty="0" smtClean="0">
                <a:latin typeface="Arial" pitchFamily="-106" charset="0"/>
                <a:ea typeface="Arial" pitchFamily="-106" charset="0"/>
                <a:cs typeface="Arial" pitchFamily="-106" charset="0"/>
              </a:rPr>
              <a:t>Diabetes Patients in Kerala</a:t>
            </a:r>
            <a:r>
              <a:rPr lang="en-US" sz="3200" dirty="0">
                <a:latin typeface="Arial" pitchFamily="-106" charset="0"/>
                <a:ea typeface="Arial" pitchFamily="-106" charset="0"/>
                <a:cs typeface="Arial" pitchFamily="-106" charset="0"/>
              </a:rPr>
              <a:t>, India</a:t>
            </a:r>
            <a:r>
              <a:rPr lang="en-US" sz="3200" baseline="30000" dirty="0">
                <a:latin typeface="Arial" pitchFamily="-106" charset="0"/>
                <a:ea typeface="Arial" pitchFamily="-106" charset="0"/>
                <a:cs typeface="Arial" pitchFamily="-106" charset="0"/>
              </a:rPr>
              <a:t>1</a:t>
            </a:r>
          </a:p>
        </p:txBody>
      </p:sp>
      <p:sp>
        <p:nvSpPr>
          <p:cNvPr id="64516" name="Text Placeholder 7"/>
          <p:cNvSpPr>
            <a:spLocks noGrp="1"/>
          </p:cNvSpPr>
          <p:nvPr>
            <p:ph type="body" idx="1"/>
          </p:nvPr>
        </p:nvSpPr>
        <p:spPr>
          <a:xfrm>
            <a:off x="4645025" y="1371600"/>
            <a:ext cx="4041775" cy="803275"/>
          </a:xfrm>
        </p:spPr>
        <p:txBody>
          <a:bodyPr/>
          <a:lstStyle/>
          <a:p>
            <a:pPr algn="ctr" eaLnBrk="1" hangingPunct="1"/>
            <a:r>
              <a:rPr lang="en-US"/>
              <a:t>Safe Levels of Smoking</a:t>
            </a:r>
          </a:p>
        </p:txBody>
      </p:sp>
      <p:sp>
        <p:nvSpPr>
          <p:cNvPr id="64517" name="Content Placeholder 2"/>
          <p:cNvSpPr>
            <a:spLocks noGrp="1"/>
          </p:cNvSpPr>
          <p:nvPr>
            <p:ph sz="half" idx="2"/>
          </p:nvPr>
        </p:nvSpPr>
        <p:spPr>
          <a:xfrm>
            <a:off x="152400" y="1524000"/>
            <a:ext cx="4800600" cy="4800600"/>
          </a:xfrm>
        </p:spPr>
        <p:txBody>
          <a:bodyPr/>
          <a:lstStyle/>
          <a:p>
            <a:pPr eaLnBrk="1" hangingPunct="1">
              <a:spcBef>
                <a:spcPts val="0"/>
              </a:spcBef>
            </a:pPr>
            <a:r>
              <a:rPr lang="en-US" dirty="0">
                <a:latin typeface="Arial" pitchFamily="-106" charset="0"/>
                <a:ea typeface="Arial" pitchFamily="-106" charset="0"/>
                <a:cs typeface="Arial" pitchFamily="-106" charset="0"/>
              </a:rPr>
              <a:t>Incorrect perceptions </a:t>
            </a:r>
            <a:r>
              <a:rPr lang="en-US" dirty="0" smtClean="0">
                <a:latin typeface="Arial" pitchFamily="-106" charset="0"/>
                <a:ea typeface="Arial" pitchFamily="-106" charset="0"/>
                <a:cs typeface="Arial" pitchFamily="-106" charset="0"/>
              </a:rPr>
              <a:t>about smoking and diabetes:</a:t>
            </a:r>
            <a:endParaRPr lang="en-US" dirty="0">
              <a:latin typeface="Arial" pitchFamily="-106" charset="0"/>
              <a:ea typeface="Arial" pitchFamily="-106" charset="0"/>
              <a:cs typeface="Arial" pitchFamily="-106" charset="0"/>
            </a:endParaRPr>
          </a:p>
          <a:p>
            <a:pPr lvl="1" eaLnBrk="1" hangingPunct="1">
              <a:spcBef>
                <a:spcPts val="0"/>
              </a:spcBef>
              <a:buFont typeface="Arial" pitchFamily="34" charset="0"/>
              <a:buChar char="•"/>
            </a:pPr>
            <a:r>
              <a:rPr lang="en-US" sz="2400" dirty="0">
                <a:latin typeface="Arial" pitchFamily="-106" charset="0"/>
                <a:ea typeface="Arial" pitchFamily="-106" charset="0"/>
                <a:cs typeface="Arial" pitchFamily="-106" charset="0"/>
                <a:sym typeface="Wingdings" pitchFamily="-106" charset="2"/>
              </a:rPr>
              <a:t>D</a:t>
            </a:r>
            <a:r>
              <a:rPr lang="en-US" sz="2400" dirty="0">
                <a:latin typeface="Arial" pitchFamily="-106" charset="0"/>
                <a:ea typeface="Arial" pitchFamily="-106" charset="0"/>
                <a:cs typeface="Arial" pitchFamily="-106" charset="0"/>
              </a:rPr>
              <a:t>oes not influence DM: 52% </a:t>
            </a:r>
          </a:p>
          <a:p>
            <a:pPr lvl="1" eaLnBrk="1" hangingPunct="1">
              <a:spcBef>
                <a:spcPts val="0"/>
              </a:spcBef>
              <a:buFont typeface="Arial" pitchFamily="34" charset="0"/>
              <a:buChar char="•"/>
            </a:pPr>
            <a:r>
              <a:rPr lang="en-US" sz="2400" dirty="0">
                <a:latin typeface="Arial" pitchFamily="-106" charset="0"/>
                <a:ea typeface="Arial" pitchFamily="-106" charset="0"/>
                <a:cs typeface="Arial" pitchFamily="-106" charset="0"/>
              </a:rPr>
              <a:t>Mildly aggravates DM: 13% </a:t>
            </a:r>
          </a:p>
          <a:p>
            <a:pPr lvl="1" eaLnBrk="1" hangingPunct="1">
              <a:spcBef>
                <a:spcPts val="0"/>
              </a:spcBef>
              <a:buFont typeface="Arial" pitchFamily="34" charset="0"/>
              <a:buChar char="•"/>
            </a:pPr>
            <a:r>
              <a:rPr lang="en-US" sz="2400" dirty="0">
                <a:latin typeface="Arial" pitchFamily="-106" charset="0"/>
                <a:ea typeface="Arial" pitchFamily="-106" charset="0"/>
                <a:cs typeface="Arial" pitchFamily="-106" charset="0"/>
              </a:rPr>
              <a:t>Very much aggravates DM: 35% </a:t>
            </a:r>
            <a:endParaRPr lang="en-US" dirty="0" smtClean="0">
              <a:latin typeface="Arial" pitchFamily="-106" charset="0"/>
              <a:ea typeface="Arial" pitchFamily="-106" charset="0"/>
              <a:cs typeface="Arial" pitchFamily="-106" charset="0"/>
            </a:endParaRPr>
          </a:p>
          <a:p>
            <a:pPr eaLnBrk="1" hangingPunct="1">
              <a:spcBef>
                <a:spcPts val="0"/>
              </a:spcBef>
            </a:pPr>
            <a:r>
              <a:rPr lang="en-US" dirty="0" smtClean="0">
                <a:latin typeface="Arial" pitchFamily="-106" charset="0"/>
                <a:ea typeface="Arial" pitchFamily="-106" charset="0"/>
                <a:cs typeface="Arial" pitchFamily="-106" charset="0"/>
              </a:rPr>
              <a:t>Harm </a:t>
            </a:r>
            <a:r>
              <a:rPr lang="en-US" dirty="0">
                <a:latin typeface="Arial" pitchFamily="-106" charset="0"/>
                <a:ea typeface="Arial" pitchFamily="-106" charset="0"/>
                <a:cs typeface="Arial" pitchFamily="-106" charset="0"/>
              </a:rPr>
              <a:t>reduction methods employed by smokers: </a:t>
            </a:r>
          </a:p>
          <a:p>
            <a:pPr lvl="1" eaLnBrk="1" hangingPunct="1">
              <a:spcBef>
                <a:spcPts val="0"/>
              </a:spcBef>
              <a:buFont typeface="Arial" pitchFamily="34" charset="0"/>
              <a:buChar char="•"/>
            </a:pPr>
            <a:r>
              <a:rPr lang="en-US" sz="2400" dirty="0">
                <a:latin typeface="Arial" pitchFamily="-106" charset="0"/>
                <a:ea typeface="Arial" pitchFamily="-106" charset="0"/>
                <a:cs typeface="Arial" pitchFamily="-106" charset="0"/>
              </a:rPr>
              <a:t>Shift from smoking to smokeless products (chewing)</a:t>
            </a:r>
          </a:p>
          <a:p>
            <a:pPr lvl="1" eaLnBrk="1" hangingPunct="1">
              <a:spcBef>
                <a:spcPts val="0"/>
              </a:spcBef>
              <a:buFont typeface="Arial" pitchFamily="34" charset="0"/>
              <a:buChar char="•"/>
            </a:pPr>
            <a:r>
              <a:rPr lang="en-US" sz="2400" dirty="0">
                <a:latin typeface="Arial" pitchFamily="-106" charset="0"/>
                <a:ea typeface="Arial" pitchFamily="-106" charset="0"/>
                <a:cs typeface="Arial" pitchFamily="-106" charset="0"/>
              </a:rPr>
              <a:t>Shift to </a:t>
            </a:r>
            <a:r>
              <a:rPr lang="en-US" sz="2400" dirty="0" smtClean="0">
                <a:latin typeface="Arial" pitchFamily="-106" charset="0"/>
                <a:ea typeface="Arial" pitchFamily="-106" charset="0"/>
                <a:cs typeface="Arial" pitchFamily="-106" charset="0"/>
              </a:rPr>
              <a:t>“</a:t>
            </a:r>
            <a:r>
              <a:rPr lang="en-US" altLang="ja-JP" sz="2400" dirty="0" smtClean="0">
                <a:latin typeface="Arial" pitchFamily="-106" charset="0"/>
                <a:ea typeface="Arial" pitchFamily="-106" charset="0"/>
                <a:cs typeface="Arial" pitchFamily="-106" charset="0"/>
              </a:rPr>
              <a:t>milder” </a:t>
            </a:r>
            <a:r>
              <a:rPr lang="en-US" altLang="ja-JP" sz="2400" dirty="0">
                <a:latin typeface="Arial" pitchFamily="-106" charset="0"/>
                <a:ea typeface="Arial" pitchFamily="-106" charset="0"/>
                <a:cs typeface="Arial" pitchFamily="-106" charset="0"/>
              </a:rPr>
              <a:t>cigarette brand </a:t>
            </a:r>
            <a:endParaRPr lang="en-US" sz="2400" dirty="0">
              <a:latin typeface="Arial" pitchFamily="-106" charset="0"/>
              <a:ea typeface="Arial" pitchFamily="-106" charset="0"/>
              <a:cs typeface="Arial" pitchFamily="-106" charset="0"/>
            </a:endParaRPr>
          </a:p>
        </p:txBody>
      </p:sp>
      <p:graphicFrame>
        <p:nvGraphicFramePr>
          <p:cNvPr id="64514" name="Content Placeholder 9"/>
          <p:cNvGraphicFramePr>
            <a:graphicFrameLocks noGrp="1"/>
          </p:cNvGraphicFramePr>
          <p:nvPr>
            <p:ph sz="quarter" idx="4"/>
          </p:nvPr>
        </p:nvGraphicFramePr>
        <p:xfrm>
          <a:off x="4695825" y="2225675"/>
          <a:ext cx="3940175" cy="3849688"/>
        </p:xfrm>
        <a:graphic>
          <a:graphicData uri="http://schemas.openxmlformats.org/presentationml/2006/ole">
            <p:oleObj spid="_x0000_s64514" r:id="rId4" imgW="3944454" imgH="3853006" progId="Excel.Sheet.8">
              <p:embed/>
            </p:oleObj>
          </a:graphicData>
        </a:graphic>
      </p:graphicFrame>
      <p:sp>
        <p:nvSpPr>
          <p:cNvPr id="64518" name="TextBox 5"/>
          <p:cNvSpPr txBox="1">
            <a:spLocks noChangeArrowheads="1"/>
          </p:cNvSpPr>
          <p:nvPr/>
        </p:nvSpPr>
        <p:spPr bwMode="auto">
          <a:xfrm>
            <a:off x="457200" y="6400800"/>
            <a:ext cx="3505200" cy="304800"/>
          </a:xfrm>
          <a:prstGeom prst="rect">
            <a:avLst/>
          </a:prstGeom>
          <a:noFill/>
          <a:ln w="9525">
            <a:noFill/>
            <a:miter lim="800000"/>
            <a:headEnd/>
            <a:tailEnd/>
          </a:ln>
        </p:spPr>
        <p:txBody>
          <a:bodyPr wrap="square">
            <a:prstTxWarp prst="textNoShape">
              <a:avLst/>
            </a:prstTxWarp>
            <a:spAutoFit/>
          </a:bodyPr>
          <a:lstStyle/>
          <a:p>
            <a:r>
              <a:rPr lang="en-US" sz="1400" dirty="0">
                <a:ea typeface="Arial" pitchFamily="-106" charset="0"/>
                <a:cs typeface="Arial" pitchFamily="-106" charset="0"/>
              </a:rPr>
              <a:t>1. </a:t>
            </a:r>
            <a:r>
              <a:rPr lang="en-US" sz="1400" dirty="0" err="1">
                <a:ea typeface="Arial" pitchFamily="-106" charset="0"/>
                <a:cs typeface="Arial" pitchFamily="-106" charset="0"/>
              </a:rPr>
              <a:t>Thresia</a:t>
            </a:r>
            <a:r>
              <a:rPr lang="en-US" sz="1400" dirty="0">
                <a:ea typeface="Arial" pitchFamily="-106" charset="0"/>
                <a:cs typeface="Arial" pitchFamily="-106" charset="0"/>
              </a:rPr>
              <a:t> et al. </a:t>
            </a:r>
            <a:r>
              <a:rPr lang="en-GB" sz="1400" dirty="0">
                <a:ea typeface="Arial" pitchFamily="-106" charset="0"/>
                <a:cs typeface="Arial" pitchFamily="-106" charset="0"/>
              </a:rPr>
              <a:t>2009</a:t>
            </a:r>
            <a:endParaRPr lang="en-US" sz="1400" dirty="0">
              <a:ea typeface="Arial" pitchFamily="-106" charset="0"/>
              <a:cs typeface="Arial" pitchFamily="-106" charset="0"/>
            </a:endParaRPr>
          </a:p>
        </p:txBody>
      </p:sp>
      <p:sp>
        <p:nvSpPr>
          <p:cNvPr id="7" name="TextBox 6"/>
          <p:cNvSpPr txBox="1">
            <a:spLocks noChangeArrowheads="1"/>
          </p:cNvSpPr>
          <p:nvPr/>
        </p:nvSpPr>
        <p:spPr bwMode="auto">
          <a:xfrm>
            <a:off x="539750" y="188913"/>
            <a:ext cx="545342" cy="276999"/>
          </a:xfrm>
          <a:prstGeom prst="rect">
            <a:avLst/>
          </a:prstGeom>
          <a:noFill/>
          <a:ln w="9525">
            <a:noFill/>
            <a:miter lim="800000"/>
            <a:headEnd/>
            <a:tailEnd/>
          </a:ln>
        </p:spPr>
        <p:txBody>
          <a:bodyPr wrap="none">
            <a:spAutoFit/>
          </a:bodyPr>
          <a:lstStyle/>
          <a:p>
            <a:r>
              <a:rPr lang="en-US" sz="1200" b="1" dirty="0" smtClean="0"/>
              <a:t>India</a:t>
            </a:r>
            <a:endParaRPr lang="en-US" sz="12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1371600" y="381000"/>
            <a:ext cx="7258050" cy="796925"/>
          </a:xfrm>
        </p:spPr>
        <p:txBody>
          <a:bodyPr/>
          <a:lstStyle/>
          <a:p>
            <a:pPr algn="r" eaLnBrk="1" hangingPunct="1"/>
            <a:r>
              <a:rPr lang="en-GB" dirty="0">
                <a:latin typeface="Arial" pitchFamily="-106" charset="0"/>
                <a:ea typeface="Arial" pitchFamily="-106" charset="0"/>
                <a:cs typeface="Arial" pitchFamily="-106" charset="0"/>
              </a:rPr>
              <a:t>Smoking among </a:t>
            </a:r>
            <a:r>
              <a:rPr lang="en-GB" dirty="0" smtClean="0">
                <a:latin typeface="Arial" pitchFamily="-106" charset="0"/>
                <a:ea typeface="Arial" pitchFamily="-106" charset="0"/>
                <a:cs typeface="Arial" pitchFamily="-106" charset="0"/>
              </a:rPr>
              <a:t>Diabetes</a:t>
            </a:r>
            <a:br>
              <a:rPr lang="en-GB" dirty="0" smtClean="0">
                <a:latin typeface="Arial" pitchFamily="-106" charset="0"/>
                <a:ea typeface="Arial" pitchFamily="-106" charset="0"/>
                <a:cs typeface="Arial" pitchFamily="-106" charset="0"/>
              </a:rPr>
            </a:br>
            <a:r>
              <a:rPr lang="en-GB" dirty="0" smtClean="0">
                <a:latin typeface="Arial" pitchFamily="-106" charset="0"/>
                <a:ea typeface="Arial" pitchFamily="-106" charset="0"/>
                <a:cs typeface="Arial" pitchFamily="-106" charset="0"/>
              </a:rPr>
              <a:t>Patients in Indonesia</a:t>
            </a:r>
            <a:endParaRPr lang="en-GB" baseline="30000" dirty="0">
              <a:latin typeface="Arial" pitchFamily="-106" charset="0"/>
              <a:ea typeface="Arial" pitchFamily="-106" charset="0"/>
              <a:cs typeface="Arial" pitchFamily="-106" charset="0"/>
            </a:endParaRPr>
          </a:p>
        </p:txBody>
      </p:sp>
      <p:sp>
        <p:nvSpPr>
          <p:cNvPr id="62467" name="Content Placeholder 2"/>
          <p:cNvSpPr>
            <a:spLocks noGrp="1"/>
          </p:cNvSpPr>
          <p:nvPr>
            <p:ph idx="1"/>
          </p:nvPr>
        </p:nvSpPr>
        <p:spPr>
          <a:xfrm>
            <a:off x="428625" y="1643063"/>
            <a:ext cx="8429625" cy="4857750"/>
          </a:xfrm>
        </p:spPr>
        <p:txBody>
          <a:bodyPr/>
          <a:lstStyle/>
          <a:p>
            <a:pPr marL="0" eaLnBrk="1" hangingPunct="1">
              <a:buNone/>
            </a:pPr>
            <a:r>
              <a:rPr lang="en-US" dirty="0" smtClean="0">
                <a:latin typeface="Arial" pitchFamily="-106" charset="0"/>
                <a:ea typeface="Arial" pitchFamily="-106" charset="0"/>
                <a:cs typeface="Arial" pitchFamily="-106" charset="0"/>
              </a:rPr>
              <a:t>Project QTI </a:t>
            </a:r>
            <a:r>
              <a:rPr lang="en-US" dirty="0">
                <a:latin typeface="Arial" pitchFamily="-106" charset="0"/>
                <a:ea typeface="Arial" pitchFamily="-106" charset="0"/>
                <a:cs typeface="Arial" pitchFamily="-106" charset="0"/>
              </a:rPr>
              <a:t>identified 778 male adult diabetes patients from diabetes clinics in </a:t>
            </a:r>
            <a:r>
              <a:rPr lang="en-US" dirty="0" smtClean="0">
                <a:latin typeface="Arial" pitchFamily="-106" charset="0"/>
                <a:ea typeface="Arial" pitchFamily="-106" charset="0"/>
                <a:cs typeface="Arial" pitchFamily="-106" charset="0"/>
              </a:rPr>
              <a:t>Yogyakarta Province.</a:t>
            </a:r>
            <a:r>
              <a:rPr lang="en-GB" baseline="30000" dirty="0" smtClean="0">
                <a:latin typeface="Arial" pitchFamily="-106" charset="0"/>
                <a:ea typeface="Arial" pitchFamily="-106" charset="0"/>
                <a:cs typeface="Arial" pitchFamily="-106" charset="0"/>
              </a:rPr>
              <a:t>1</a:t>
            </a:r>
            <a:r>
              <a:rPr lang="en-US" dirty="0" smtClean="0">
                <a:latin typeface="Arial" pitchFamily="-106" charset="0"/>
                <a:ea typeface="Arial" pitchFamily="-106" charset="0"/>
                <a:cs typeface="Arial" pitchFamily="-106" charset="0"/>
              </a:rPr>
              <a:t> </a:t>
            </a:r>
            <a:endParaRPr lang="en-US" dirty="0">
              <a:latin typeface="Arial" pitchFamily="-106" charset="0"/>
              <a:ea typeface="Arial" pitchFamily="-106" charset="0"/>
              <a:cs typeface="Arial" pitchFamily="-106" charset="0"/>
            </a:endParaRPr>
          </a:p>
          <a:p>
            <a:pPr marL="234950" indent="-234950" eaLnBrk="1" hangingPunct="1">
              <a:buFont typeface="Arial" pitchFamily="34" charset="0"/>
              <a:buChar char="•"/>
            </a:pPr>
            <a:r>
              <a:rPr lang="en-US" dirty="0">
                <a:latin typeface="Arial" pitchFamily="-106" charset="0"/>
                <a:ea typeface="Arial" pitchFamily="-106" charset="0"/>
                <a:cs typeface="Arial" pitchFamily="-106" charset="0"/>
              </a:rPr>
              <a:t>Two thirds (65%) smoked before being diagnosed with diabetes, and 32% had smoked in the last 6 months. </a:t>
            </a:r>
          </a:p>
          <a:p>
            <a:pPr marL="234950" indent="-234950" eaLnBrk="1" hangingPunct="1">
              <a:buFont typeface="Arial" pitchFamily="34" charset="0"/>
              <a:buChar char="•"/>
            </a:pPr>
            <a:r>
              <a:rPr lang="en-US" dirty="0">
                <a:latin typeface="Arial" pitchFamily="-106" charset="0"/>
                <a:ea typeface="Arial" pitchFamily="-106" charset="0"/>
                <a:cs typeface="Arial" pitchFamily="-106" charset="0"/>
              </a:rPr>
              <a:t>Overall, 26% of </a:t>
            </a:r>
            <a:r>
              <a:rPr lang="en-US" dirty="0" smtClean="0">
                <a:latin typeface="Arial" pitchFamily="-106" charset="0"/>
                <a:ea typeface="Arial" pitchFamily="-106" charset="0"/>
                <a:cs typeface="Arial" pitchFamily="-106" charset="0"/>
              </a:rPr>
              <a:t>diabetes </a:t>
            </a:r>
            <a:r>
              <a:rPr lang="en-US" dirty="0">
                <a:latin typeface="Arial" pitchFamily="-106" charset="0"/>
                <a:ea typeface="Arial" pitchFamily="-106" charset="0"/>
                <a:cs typeface="Arial" pitchFamily="-106" charset="0"/>
              </a:rPr>
              <a:t>patients who had ever smoked continued to smoke following diagnosis. </a:t>
            </a:r>
          </a:p>
          <a:p>
            <a:pPr marL="234950" indent="-234950" eaLnBrk="1" hangingPunct="1">
              <a:buFont typeface="Arial" pitchFamily="34" charset="0"/>
              <a:buChar char="•"/>
            </a:pPr>
            <a:r>
              <a:rPr lang="en-US" dirty="0">
                <a:latin typeface="Arial" pitchFamily="-106" charset="0"/>
                <a:ea typeface="Arial" pitchFamily="-106" charset="0"/>
                <a:cs typeface="Arial" pitchFamily="-106" charset="0"/>
              </a:rPr>
              <a:t>Patients underestimated the risk of smoking for </a:t>
            </a:r>
            <a:r>
              <a:rPr lang="en-US" dirty="0" smtClean="0">
                <a:latin typeface="Arial" pitchFamily="-106" charset="0"/>
                <a:ea typeface="Arial" pitchFamily="-106" charset="0"/>
                <a:cs typeface="Arial" pitchFamily="-106" charset="0"/>
              </a:rPr>
              <a:t>diabetes patients, </a:t>
            </a:r>
            <a:r>
              <a:rPr lang="en-US" dirty="0">
                <a:latin typeface="Arial" pitchFamily="-106" charset="0"/>
                <a:ea typeface="Arial" pitchFamily="-106" charset="0"/>
                <a:cs typeface="Arial" pitchFamily="-106" charset="0"/>
              </a:rPr>
              <a:t>and the benefit of quitting smoking for their diabetes control.</a:t>
            </a:r>
          </a:p>
          <a:p>
            <a:pPr marL="0" eaLnBrk="1" hangingPunct="1">
              <a:buFont typeface="Arial" pitchFamily="-106" charset="0"/>
              <a:buNone/>
            </a:pPr>
            <a:endParaRPr lang="en-US" sz="1400" dirty="0" smtClean="0">
              <a:latin typeface="Arial" pitchFamily="-106" charset="0"/>
              <a:ea typeface="Arial" pitchFamily="-106" charset="0"/>
              <a:cs typeface="Arial" pitchFamily="-106" charset="0"/>
            </a:endParaRPr>
          </a:p>
          <a:p>
            <a:pPr marL="0" eaLnBrk="1" hangingPunct="1">
              <a:buFont typeface="Arial" pitchFamily="-106" charset="0"/>
              <a:buNone/>
            </a:pPr>
            <a:endParaRPr lang="en-US" sz="1400" dirty="0" smtClean="0">
              <a:latin typeface="Arial" pitchFamily="-106" charset="0"/>
              <a:ea typeface="Arial" pitchFamily="-106" charset="0"/>
              <a:cs typeface="Arial" pitchFamily="-106" charset="0"/>
            </a:endParaRPr>
          </a:p>
          <a:p>
            <a:pPr marL="0" eaLnBrk="1" hangingPunct="1">
              <a:buFont typeface="Arial" pitchFamily="-106" charset="0"/>
              <a:buNone/>
            </a:pPr>
            <a:endParaRPr lang="en-US" sz="1400" dirty="0" smtClean="0">
              <a:latin typeface="Arial" pitchFamily="-106" charset="0"/>
              <a:ea typeface="Arial" pitchFamily="-106" charset="0"/>
              <a:cs typeface="Arial" pitchFamily="-106" charset="0"/>
            </a:endParaRPr>
          </a:p>
          <a:p>
            <a:pPr marL="0" eaLnBrk="1" hangingPunct="1">
              <a:buFont typeface="Arial" pitchFamily="-106" charset="0"/>
              <a:buNone/>
            </a:pPr>
            <a:endParaRPr lang="en-US" sz="1400" dirty="0" smtClean="0">
              <a:latin typeface="Arial" pitchFamily="-106" charset="0"/>
              <a:ea typeface="Arial" pitchFamily="-106" charset="0"/>
              <a:cs typeface="Arial" pitchFamily="-106" charset="0"/>
            </a:endParaRPr>
          </a:p>
          <a:p>
            <a:pPr marL="0" eaLnBrk="1" hangingPunct="1">
              <a:buFont typeface="Arial" pitchFamily="-106" charset="0"/>
              <a:buNone/>
            </a:pPr>
            <a:r>
              <a:rPr lang="en-US" sz="1400" dirty="0" smtClean="0">
                <a:latin typeface="Arial" pitchFamily="-106" charset="0"/>
                <a:ea typeface="Arial" pitchFamily="-106" charset="0"/>
                <a:cs typeface="Arial" pitchFamily="-106" charset="0"/>
              </a:rPr>
              <a:t>1. </a:t>
            </a:r>
            <a:r>
              <a:rPr lang="en-US" sz="1400" dirty="0" err="1" smtClean="0">
                <a:latin typeface="Arial" pitchFamily="-106" charset="0"/>
                <a:ea typeface="Arial" pitchFamily="-106" charset="0"/>
                <a:cs typeface="Arial" pitchFamily="-106" charset="0"/>
              </a:rPr>
              <a:t>Padmawati</a:t>
            </a:r>
            <a:r>
              <a:rPr lang="en-US" sz="1400" dirty="0" smtClean="0">
                <a:latin typeface="Arial" pitchFamily="-106" charset="0"/>
                <a:ea typeface="Arial" pitchFamily="-106" charset="0"/>
                <a:cs typeface="Arial" pitchFamily="-106" charset="0"/>
              </a:rPr>
              <a:t> </a:t>
            </a:r>
            <a:r>
              <a:rPr lang="en-US" sz="1400" dirty="0">
                <a:latin typeface="Arial" pitchFamily="-106" charset="0"/>
                <a:ea typeface="Arial" pitchFamily="-106" charset="0"/>
                <a:cs typeface="Arial" pitchFamily="-106" charset="0"/>
              </a:rPr>
              <a:t>et al</a:t>
            </a:r>
            <a:r>
              <a:rPr lang="en-US" sz="1400" dirty="0" smtClean="0">
                <a:latin typeface="Arial" pitchFamily="-106" charset="0"/>
                <a:ea typeface="Arial" pitchFamily="-106" charset="0"/>
                <a:cs typeface="Arial" pitchFamily="-106" charset="0"/>
              </a:rPr>
              <a:t>. 2009</a:t>
            </a:r>
            <a:endParaRPr lang="en-GB" sz="1400" dirty="0">
              <a:latin typeface="Arial" pitchFamily="-106" charset="0"/>
              <a:ea typeface="Arial" pitchFamily="-106" charset="0"/>
              <a:cs typeface="Arial" pitchFamily="-106" charset="0"/>
            </a:endParaRPr>
          </a:p>
        </p:txBody>
      </p:sp>
      <p:sp>
        <p:nvSpPr>
          <p:cNvPr id="4" name="TextBox 3"/>
          <p:cNvSpPr txBox="1">
            <a:spLocks noChangeArrowheads="1"/>
          </p:cNvSpPr>
          <p:nvPr/>
        </p:nvSpPr>
        <p:spPr bwMode="auto">
          <a:xfrm>
            <a:off x="539750" y="188913"/>
            <a:ext cx="904415" cy="276999"/>
          </a:xfrm>
          <a:prstGeom prst="rect">
            <a:avLst/>
          </a:prstGeom>
          <a:noFill/>
          <a:ln w="9525">
            <a:noFill/>
            <a:miter lim="800000"/>
            <a:headEnd/>
            <a:tailEnd/>
          </a:ln>
        </p:spPr>
        <p:txBody>
          <a:bodyPr wrap="none">
            <a:spAutoFit/>
          </a:bodyPr>
          <a:lstStyle/>
          <a:p>
            <a:r>
              <a:rPr lang="en-US" sz="1200" b="1" dirty="0" smtClean="0"/>
              <a:t>Indonesia</a:t>
            </a:r>
            <a:endParaRPr lang="en-US" sz="12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2133600" y="152400"/>
            <a:ext cx="6781800" cy="1143000"/>
          </a:xfrm>
        </p:spPr>
        <p:txBody>
          <a:bodyPr/>
          <a:lstStyle/>
          <a:p>
            <a:pPr algn="r"/>
            <a:r>
              <a:rPr lang="en-US" sz="3200" dirty="0" smtClean="0">
                <a:latin typeface="Arial" pitchFamily="34" charset="0"/>
                <a:cs typeface="Arial" pitchFamily="34" charset="0"/>
              </a:rPr>
              <a:t>Perceptions of Tobacco Use among Diabetes Patients in Indonesia</a:t>
            </a:r>
            <a:r>
              <a:rPr lang="en-US" sz="3200" baseline="30000" dirty="0" smtClean="0">
                <a:latin typeface="Arial" pitchFamily="34" charset="0"/>
                <a:cs typeface="Arial" pitchFamily="34" charset="0"/>
              </a:rPr>
              <a:t>1</a:t>
            </a:r>
            <a:endParaRPr lang="en-US" sz="3200" dirty="0" smtClean="0">
              <a:latin typeface="Arial" pitchFamily="34" charset="0"/>
              <a:cs typeface="Arial" pitchFamily="34" charset="0"/>
            </a:endParaRPr>
          </a:p>
        </p:txBody>
      </p:sp>
      <p:sp>
        <p:nvSpPr>
          <p:cNvPr id="66564" name="Content Placeholder 3"/>
          <p:cNvSpPr>
            <a:spLocks noGrp="1"/>
          </p:cNvSpPr>
          <p:nvPr>
            <p:ph sz="half" idx="2"/>
          </p:nvPr>
        </p:nvSpPr>
        <p:spPr>
          <a:xfrm>
            <a:off x="4343400" y="1905000"/>
            <a:ext cx="4495800" cy="4602163"/>
          </a:xfrm>
        </p:spPr>
        <p:txBody>
          <a:bodyPr/>
          <a:lstStyle/>
          <a:p>
            <a:r>
              <a:rPr lang="en-US" dirty="0" smtClean="0">
                <a:latin typeface="Arial" pitchFamily="34" charset="0"/>
                <a:cs typeface="Arial" pitchFamily="34" charset="0"/>
              </a:rPr>
              <a:t>When asked about the relationship between smoking and diabetes, 25% of patients had no idea and 34% said smoking did not aggravate diabetes.</a:t>
            </a:r>
          </a:p>
          <a:p>
            <a:r>
              <a:rPr lang="en-US" dirty="0" smtClean="0">
                <a:latin typeface="Arial" pitchFamily="34" charset="0"/>
                <a:cs typeface="Arial" pitchFamily="34" charset="0"/>
              </a:rPr>
              <a:t>Number of cigarettes perceived as harmless for diabetes patients is 3 sticks. </a:t>
            </a:r>
          </a:p>
          <a:p>
            <a:endParaRPr lang="en-US" sz="2800" dirty="0"/>
          </a:p>
        </p:txBody>
      </p:sp>
      <p:sp>
        <p:nvSpPr>
          <p:cNvPr id="66565" name="Text Placeholder 4"/>
          <p:cNvSpPr>
            <a:spLocks noGrp="1"/>
          </p:cNvSpPr>
          <p:nvPr>
            <p:ph type="body" sz="quarter" idx="3"/>
          </p:nvPr>
        </p:nvSpPr>
        <p:spPr>
          <a:xfrm>
            <a:off x="377825" y="1447800"/>
            <a:ext cx="4041775" cy="639762"/>
          </a:xfrm>
        </p:spPr>
        <p:txBody>
          <a:bodyPr/>
          <a:lstStyle/>
          <a:p>
            <a:r>
              <a:rPr lang="en-US" dirty="0" smtClean="0"/>
              <a:t>Smoking Aggravates Diabetes</a:t>
            </a:r>
            <a:endParaRPr lang="en-US" dirty="0"/>
          </a:p>
        </p:txBody>
      </p:sp>
      <p:graphicFrame>
        <p:nvGraphicFramePr>
          <p:cNvPr id="7" name="Content Placeholder 6"/>
          <p:cNvGraphicFramePr>
            <a:graphicFrameLocks noGrp="1"/>
          </p:cNvGraphicFramePr>
          <p:nvPr>
            <p:ph sz="quarter" idx="4"/>
          </p:nvPr>
        </p:nvGraphicFramePr>
        <p:xfrm>
          <a:off x="381000" y="2133600"/>
          <a:ext cx="4041775" cy="42672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5410200" y="6172200"/>
            <a:ext cx="3048000" cy="307777"/>
          </a:xfrm>
          <a:prstGeom prst="rect">
            <a:avLst/>
          </a:prstGeom>
          <a:noFill/>
        </p:spPr>
        <p:txBody>
          <a:bodyPr wrap="square" rtlCol="0">
            <a:spAutoFit/>
          </a:bodyPr>
          <a:lstStyle/>
          <a:p>
            <a:pPr algn="r"/>
            <a:r>
              <a:rPr lang="en-US" sz="1400" dirty="0" smtClean="0"/>
              <a:t>1. </a:t>
            </a:r>
            <a:r>
              <a:rPr lang="en-US" sz="1400" dirty="0" err="1" smtClean="0"/>
              <a:t>Padmawati</a:t>
            </a:r>
            <a:r>
              <a:rPr lang="en-US" sz="1400" dirty="0" smtClean="0"/>
              <a:t> et al. 2008</a:t>
            </a:r>
            <a:endParaRPr lang="en-US" sz="1400" dirty="0"/>
          </a:p>
        </p:txBody>
      </p:sp>
      <p:sp>
        <p:nvSpPr>
          <p:cNvPr id="9" name="TextBox 8"/>
          <p:cNvSpPr txBox="1">
            <a:spLocks noChangeArrowheads="1"/>
          </p:cNvSpPr>
          <p:nvPr/>
        </p:nvSpPr>
        <p:spPr bwMode="auto">
          <a:xfrm>
            <a:off x="539750" y="188913"/>
            <a:ext cx="904415" cy="276999"/>
          </a:xfrm>
          <a:prstGeom prst="rect">
            <a:avLst/>
          </a:prstGeom>
          <a:noFill/>
          <a:ln w="9525">
            <a:noFill/>
            <a:miter lim="800000"/>
            <a:headEnd/>
            <a:tailEnd/>
          </a:ln>
        </p:spPr>
        <p:txBody>
          <a:bodyPr wrap="none">
            <a:spAutoFit/>
          </a:bodyPr>
          <a:lstStyle/>
          <a:p>
            <a:r>
              <a:rPr lang="en-US" sz="1200" b="1" dirty="0" smtClean="0"/>
              <a:t>Indonesia</a:t>
            </a:r>
            <a:endParaRPr lang="en-US" sz="12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ON_WORK\QTI 2 PROJECT\End Slide Modules\dokter vs dokter2.jpg"/>
          <p:cNvPicPr>
            <a:picLocks noChangeAspect="1" noChangeArrowheads="1"/>
          </p:cNvPicPr>
          <p:nvPr/>
        </p:nvPicPr>
        <p:blipFill>
          <a:blip r:embed="rId2" cstate="print"/>
          <a:srcRect/>
          <a:stretch>
            <a:fillRect/>
          </a:stretch>
        </p:blipFill>
        <p:spPr bwMode="auto">
          <a:xfrm>
            <a:off x="2590800" y="1676400"/>
            <a:ext cx="3848100" cy="3902075"/>
          </a:xfrm>
          <a:prstGeom prst="rect">
            <a:avLst/>
          </a:prstGeom>
          <a:noFill/>
          <a:ln w="9525">
            <a:noFill/>
            <a:miter lim="800000"/>
            <a:headEnd/>
            <a:tailEnd/>
          </a:ln>
        </p:spPr>
      </p:pic>
      <p:sp>
        <p:nvSpPr>
          <p:cNvPr id="7" name="TextBox 4"/>
          <p:cNvSpPr txBox="1">
            <a:spLocks noChangeArrowheads="1"/>
          </p:cNvSpPr>
          <p:nvPr/>
        </p:nvSpPr>
        <p:spPr bwMode="auto">
          <a:xfrm>
            <a:off x="1009650" y="5715000"/>
            <a:ext cx="7010400" cy="830263"/>
          </a:xfrm>
          <a:prstGeom prst="rect">
            <a:avLst/>
          </a:prstGeom>
          <a:noFill/>
          <a:ln w="9525">
            <a:noFill/>
            <a:miter lim="800000"/>
            <a:headEnd/>
            <a:tailEnd/>
          </a:ln>
        </p:spPr>
        <p:txBody>
          <a:bodyPr>
            <a:spAutoFit/>
          </a:bodyPr>
          <a:lstStyle/>
          <a:p>
            <a:pPr algn="ctr"/>
            <a:r>
              <a:rPr lang="en-US" b="1">
                <a:cs typeface="Arial" charset="0"/>
              </a:rPr>
              <a:t>The most important health message a doctor can give to patients is to quit smoking.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r" eaLnBrk="1" hangingPunct="1"/>
            <a:r>
              <a:rPr lang="en-US" dirty="0">
                <a:latin typeface="Arial" pitchFamily="-106" charset="0"/>
                <a:ea typeface="Arial" pitchFamily="-106" charset="0"/>
                <a:cs typeface="Arial" pitchFamily="-106" charset="0"/>
              </a:rPr>
              <a:t>Contents</a:t>
            </a:r>
          </a:p>
        </p:txBody>
      </p:sp>
      <p:sp>
        <p:nvSpPr>
          <p:cNvPr id="20483" name="Text Placeholder 4"/>
          <p:cNvSpPr>
            <a:spLocks noGrp="1"/>
          </p:cNvSpPr>
          <p:nvPr>
            <p:ph type="body" idx="1"/>
          </p:nvPr>
        </p:nvSpPr>
        <p:spPr>
          <a:xfrm>
            <a:off x="457200" y="1295400"/>
            <a:ext cx="4040188" cy="639763"/>
          </a:xfrm>
        </p:spPr>
        <p:txBody>
          <a:bodyPr/>
          <a:lstStyle/>
          <a:p>
            <a:pPr eaLnBrk="1" hangingPunct="1"/>
            <a:r>
              <a:rPr lang="en-US">
                <a:latin typeface="Arial" pitchFamily="-106" charset="0"/>
                <a:ea typeface="Arial" pitchFamily="-106" charset="0"/>
                <a:cs typeface="Arial" pitchFamily="-106" charset="0"/>
              </a:rPr>
              <a:t>Core Slides:</a:t>
            </a:r>
          </a:p>
        </p:txBody>
      </p:sp>
      <p:sp>
        <p:nvSpPr>
          <p:cNvPr id="20484" name="Rectangle 3"/>
          <p:cNvSpPr>
            <a:spLocks noGrp="1" noChangeArrowheads="1"/>
          </p:cNvSpPr>
          <p:nvPr>
            <p:ph sz="half" idx="2"/>
          </p:nvPr>
        </p:nvSpPr>
        <p:spPr>
          <a:xfrm>
            <a:off x="457200" y="1981200"/>
            <a:ext cx="4040188" cy="4389438"/>
          </a:xfrm>
        </p:spPr>
        <p:txBody>
          <a:bodyPr/>
          <a:lstStyle/>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Global Burden of </a:t>
            </a:r>
            <a:r>
              <a:rPr lang="en-US" sz="1600" dirty="0" smtClean="0">
                <a:latin typeface="Arial" pitchFamily="-106" charset="0"/>
                <a:ea typeface="Arial" pitchFamily="-106" charset="0"/>
                <a:cs typeface="Arial" pitchFamily="-106" charset="0"/>
              </a:rPr>
              <a:t>Diabetes</a:t>
            </a:r>
            <a:endParaRPr lang="en-US" sz="1600" dirty="0" smtClean="0">
              <a:solidFill>
                <a:srgbClr val="FF0000"/>
              </a:solidFill>
              <a:latin typeface="Arial" pitchFamily="-106" charset="0"/>
              <a:ea typeface="Arial" pitchFamily="-106" charset="0"/>
              <a:cs typeface="Arial" pitchFamily="-106" charset="0"/>
            </a:endParaRPr>
          </a:p>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Diabetes in </a:t>
            </a:r>
            <a:r>
              <a:rPr lang="en-US" sz="1600" dirty="0" smtClean="0">
                <a:latin typeface="Arial" pitchFamily="-106" charset="0"/>
                <a:ea typeface="Arial" pitchFamily="-106" charset="0"/>
                <a:cs typeface="Arial" pitchFamily="-106" charset="0"/>
              </a:rPr>
              <a:t>India</a:t>
            </a:r>
          </a:p>
          <a:p>
            <a:pPr marL="514350" indent="-514350" eaLnBrk="1" hangingPunct="1">
              <a:lnSpc>
                <a:spcPct val="90000"/>
              </a:lnSpc>
              <a:buFont typeface="Calibri" pitchFamily="-106" charset="0"/>
              <a:buAutoNum type="arabicPeriod"/>
            </a:pPr>
            <a:r>
              <a:rPr lang="en-US" sz="1600" dirty="0" smtClean="0">
                <a:latin typeface="Arial" pitchFamily="-106" charset="0"/>
                <a:ea typeface="Arial" pitchFamily="-106" charset="0"/>
                <a:cs typeface="Arial" pitchFamily="-106" charset="0"/>
              </a:rPr>
              <a:t>Diabetes in Indonesia</a:t>
            </a:r>
            <a:endParaRPr lang="en-US" sz="1600" dirty="0">
              <a:latin typeface="Arial" pitchFamily="-106" charset="0"/>
              <a:ea typeface="Arial" pitchFamily="-106" charset="0"/>
              <a:cs typeface="Arial" pitchFamily="-106" charset="0"/>
            </a:endParaRPr>
          </a:p>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Smoking </a:t>
            </a:r>
            <a:r>
              <a:rPr lang="en-US" sz="1600" dirty="0" smtClean="0">
                <a:latin typeface="Arial" pitchFamily="-106" charset="0"/>
                <a:ea typeface="Arial" pitchFamily="-106" charset="0"/>
                <a:cs typeface="Arial" pitchFamily="-106" charset="0"/>
              </a:rPr>
              <a:t>and </a:t>
            </a:r>
            <a:r>
              <a:rPr lang="en-US" sz="1600" dirty="0">
                <a:latin typeface="Arial" pitchFamily="-106" charset="0"/>
                <a:ea typeface="Arial" pitchFamily="-106" charset="0"/>
                <a:cs typeface="Arial" pitchFamily="-106" charset="0"/>
              </a:rPr>
              <a:t>Diabetes Incidence</a:t>
            </a:r>
            <a:endParaRPr lang="en-US" sz="1600" dirty="0" smtClean="0">
              <a:latin typeface="Arial" pitchFamily="-106" charset="0"/>
              <a:ea typeface="Arial" pitchFamily="-106" charset="0"/>
              <a:cs typeface="Arial" pitchFamily="-106" charset="0"/>
            </a:endParaRPr>
          </a:p>
          <a:p>
            <a:pPr marL="514350" indent="-514350" eaLnBrk="1" hangingPunct="1">
              <a:lnSpc>
                <a:spcPct val="90000"/>
              </a:lnSpc>
              <a:buFont typeface="Calibri" pitchFamily="-106" charset="0"/>
              <a:buAutoNum type="arabicPeriod"/>
            </a:pPr>
            <a:r>
              <a:rPr lang="en-US" sz="1600" dirty="0" smtClean="0">
                <a:latin typeface="Arial" pitchFamily="-106" charset="0"/>
                <a:ea typeface="Arial" pitchFamily="-106" charset="0"/>
                <a:cs typeface="Arial" pitchFamily="-106" charset="0"/>
              </a:rPr>
              <a:t>Smoking and </a:t>
            </a:r>
            <a:r>
              <a:rPr lang="en-US" sz="1600" dirty="0">
                <a:latin typeface="Arial" pitchFamily="-106" charset="0"/>
                <a:ea typeface="Arial" pitchFamily="-106" charset="0"/>
                <a:cs typeface="Arial" pitchFamily="-106" charset="0"/>
              </a:rPr>
              <a:t>Diabetes: </a:t>
            </a:r>
            <a:r>
              <a:rPr lang="en-US" sz="1600" dirty="0" err="1" smtClean="0">
                <a:latin typeface="Arial" pitchFamily="-106" charset="0"/>
                <a:ea typeface="Arial" pitchFamily="-106" charset="0"/>
                <a:cs typeface="Arial" pitchFamily="-106" charset="0"/>
              </a:rPr>
              <a:t>Pathophysiology</a:t>
            </a:r>
            <a:endParaRPr lang="en-US" sz="1600" dirty="0">
              <a:latin typeface="Arial" pitchFamily="-106" charset="0"/>
              <a:ea typeface="Arial" pitchFamily="-106" charset="0"/>
              <a:cs typeface="Arial" pitchFamily="-106" charset="0"/>
            </a:endParaRPr>
          </a:p>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Metabolic Effect of Nicotine</a:t>
            </a:r>
          </a:p>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Smoking </a:t>
            </a:r>
            <a:r>
              <a:rPr lang="en-US" sz="1600" dirty="0" smtClean="0">
                <a:latin typeface="Arial" pitchFamily="-106" charset="0"/>
                <a:ea typeface="Arial" pitchFamily="-106" charset="0"/>
                <a:cs typeface="Arial" pitchFamily="-106" charset="0"/>
              </a:rPr>
              <a:t>and </a:t>
            </a:r>
            <a:r>
              <a:rPr lang="en-US" sz="1600" dirty="0">
                <a:latin typeface="Arial" pitchFamily="-106" charset="0"/>
                <a:ea typeface="Arial" pitchFamily="-106" charset="0"/>
                <a:cs typeface="Arial" pitchFamily="-106" charset="0"/>
              </a:rPr>
              <a:t>Diabetes Complications</a:t>
            </a:r>
          </a:p>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Why Cessation in Diabetes?</a:t>
            </a:r>
          </a:p>
          <a:p>
            <a:pPr marL="514350" indent="-514350" eaLnBrk="1" hangingPunct="1">
              <a:lnSpc>
                <a:spcPct val="90000"/>
              </a:lnSpc>
              <a:buFont typeface="Calibri" pitchFamily="-106" charset="0"/>
              <a:buAutoNum type="arabicPeriod"/>
            </a:pPr>
            <a:r>
              <a:rPr lang="en-US" sz="1600" dirty="0" smtClean="0">
                <a:latin typeface="Arial" pitchFamily="-106" charset="0"/>
                <a:ea typeface="Arial" pitchFamily="-106" charset="0"/>
                <a:cs typeface="Arial" pitchFamily="-106" charset="0"/>
              </a:rPr>
              <a:t>What </a:t>
            </a:r>
            <a:r>
              <a:rPr lang="en-US" sz="1600" dirty="0">
                <a:latin typeface="Arial" pitchFamily="-106" charset="0"/>
                <a:ea typeface="Arial" pitchFamily="-106" charset="0"/>
                <a:cs typeface="Arial" pitchFamily="-106" charset="0"/>
              </a:rPr>
              <a:t>Should Doctors Do?</a:t>
            </a:r>
          </a:p>
        </p:txBody>
      </p:sp>
      <p:sp>
        <p:nvSpPr>
          <p:cNvPr id="20485" name="Text Placeholder 5"/>
          <p:cNvSpPr>
            <a:spLocks noGrp="1"/>
          </p:cNvSpPr>
          <p:nvPr>
            <p:ph type="body" sz="quarter" idx="3"/>
          </p:nvPr>
        </p:nvSpPr>
        <p:spPr>
          <a:xfrm>
            <a:off x="4648200" y="1295400"/>
            <a:ext cx="4041775" cy="639763"/>
          </a:xfrm>
        </p:spPr>
        <p:txBody>
          <a:bodyPr/>
          <a:lstStyle/>
          <a:p>
            <a:pPr eaLnBrk="1" hangingPunct="1"/>
            <a:r>
              <a:rPr lang="en-US">
                <a:latin typeface="Arial" pitchFamily="-106" charset="0"/>
                <a:ea typeface="Arial" pitchFamily="-106" charset="0"/>
                <a:cs typeface="Arial" pitchFamily="-106" charset="0"/>
              </a:rPr>
              <a:t>Optional Slides:</a:t>
            </a:r>
          </a:p>
        </p:txBody>
      </p:sp>
      <p:sp>
        <p:nvSpPr>
          <p:cNvPr id="20486" name="Content Placeholder 6"/>
          <p:cNvSpPr>
            <a:spLocks noGrp="1"/>
          </p:cNvSpPr>
          <p:nvPr>
            <p:ph sz="quarter" idx="4"/>
          </p:nvPr>
        </p:nvSpPr>
        <p:spPr>
          <a:xfrm>
            <a:off x="4648200" y="1905000"/>
            <a:ext cx="4041775" cy="4724400"/>
          </a:xfrm>
        </p:spPr>
        <p:txBody>
          <a:bodyPr/>
          <a:lstStyle/>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Smoking and Diabetes: Association</a:t>
            </a:r>
          </a:p>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Smoking </a:t>
            </a:r>
            <a:r>
              <a:rPr lang="en-US" sz="1600" dirty="0" smtClean="0">
                <a:latin typeface="Arial" pitchFamily="-106" charset="0"/>
                <a:ea typeface="Arial" pitchFamily="-106" charset="0"/>
                <a:cs typeface="Arial" pitchFamily="-106" charset="0"/>
              </a:rPr>
              <a:t>and </a:t>
            </a:r>
            <a:r>
              <a:rPr lang="en-US" sz="1600" dirty="0">
                <a:latin typeface="Arial" pitchFamily="-106" charset="0"/>
                <a:ea typeface="Arial" pitchFamily="-106" charset="0"/>
                <a:cs typeface="Arial" pitchFamily="-106" charset="0"/>
              </a:rPr>
              <a:t>Diabetes: Mortality</a:t>
            </a:r>
          </a:p>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Smoking </a:t>
            </a:r>
            <a:r>
              <a:rPr lang="en-US" sz="1600" dirty="0" smtClean="0">
                <a:latin typeface="Arial" pitchFamily="-106" charset="0"/>
                <a:ea typeface="Arial" pitchFamily="-106" charset="0"/>
                <a:cs typeface="Arial" pitchFamily="-106" charset="0"/>
              </a:rPr>
              <a:t>and </a:t>
            </a:r>
            <a:r>
              <a:rPr lang="en-US" sz="1600" dirty="0">
                <a:latin typeface="Arial" pitchFamily="-106" charset="0"/>
                <a:ea typeface="Arial" pitchFamily="-106" charset="0"/>
                <a:cs typeface="Arial" pitchFamily="-106" charset="0"/>
              </a:rPr>
              <a:t>Diabetes: Cost</a:t>
            </a:r>
          </a:p>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Smoking </a:t>
            </a:r>
            <a:r>
              <a:rPr lang="en-US" sz="1600" dirty="0" smtClean="0">
                <a:latin typeface="Arial" pitchFamily="-106" charset="0"/>
                <a:ea typeface="Arial" pitchFamily="-106" charset="0"/>
                <a:cs typeface="Arial" pitchFamily="-106" charset="0"/>
              </a:rPr>
              <a:t>am </a:t>
            </a:r>
            <a:r>
              <a:rPr lang="en-US" sz="1600" dirty="0">
                <a:latin typeface="Arial" pitchFamily="-106" charset="0"/>
                <a:ea typeface="Arial" pitchFamily="-106" charset="0"/>
                <a:cs typeface="Arial" pitchFamily="-106" charset="0"/>
              </a:rPr>
              <a:t>Diabetic </a:t>
            </a:r>
            <a:r>
              <a:rPr lang="en-US" sz="1600" dirty="0" smtClean="0">
                <a:latin typeface="Arial" pitchFamily="-106" charset="0"/>
                <a:ea typeface="Arial" pitchFamily="-106" charset="0"/>
                <a:cs typeface="Arial" pitchFamily="-106" charset="0"/>
              </a:rPr>
              <a:t>Retinopathy</a:t>
            </a:r>
          </a:p>
          <a:p>
            <a:pPr marL="514350" indent="-514350" eaLnBrk="1" hangingPunct="1">
              <a:lnSpc>
                <a:spcPct val="90000"/>
              </a:lnSpc>
              <a:buFont typeface="Calibri" pitchFamily="-106" charset="0"/>
              <a:buAutoNum type="arabicPeriod"/>
            </a:pPr>
            <a:r>
              <a:rPr lang="en-US" sz="1600" dirty="0" smtClean="0">
                <a:latin typeface="Arial" pitchFamily="-106" charset="0"/>
                <a:ea typeface="Arial" pitchFamily="-106" charset="0"/>
                <a:cs typeface="Arial" pitchFamily="-106" charset="0"/>
              </a:rPr>
              <a:t>Smoking and Diabetic Nephropathy</a:t>
            </a:r>
          </a:p>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Smoking </a:t>
            </a:r>
            <a:r>
              <a:rPr lang="en-US" sz="1600" dirty="0" smtClean="0">
                <a:latin typeface="Arial" pitchFamily="-106" charset="0"/>
                <a:ea typeface="Arial" pitchFamily="-106" charset="0"/>
                <a:cs typeface="Arial" pitchFamily="-106" charset="0"/>
              </a:rPr>
              <a:t>and </a:t>
            </a:r>
            <a:r>
              <a:rPr lang="en-US" sz="1600" dirty="0">
                <a:latin typeface="Arial" pitchFamily="-106" charset="0"/>
                <a:ea typeface="Arial" pitchFamily="-106" charset="0"/>
                <a:cs typeface="Arial" pitchFamily="-106" charset="0"/>
              </a:rPr>
              <a:t>Diabetic </a:t>
            </a:r>
            <a:r>
              <a:rPr lang="en-US" sz="1600" dirty="0" smtClean="0">
                <a:latin typeface="Arial" pitchFamily="-106" charset="0"/>
                <a:ea typeface="Arial" pitchFamily="-106" charset="0"/>
                <a:cs typeface="Arial" pitchFamily="-106" charset="0"/>
              </a:rPr>
              <a:t>Neuropathy</a:t>
            </a:r>
          </a:p>
          <a:p>
            <a:pPr marL="514350" indent="-514350" eaLnBrk="1" hangingPunct="1">
              <a:lnSpc>
                <a:spcPct val="90000"/>
              </a:lnSpc>
              <a:buFont typeface="Calibri" pitchFamily="-106" charset="0"/>
              <a:buAutoNum type="arabicPeriod"/>
            </a:pPr>
            <a:r>
              <a:rPr lang="en-US" sz="1600" dirty="0" smtClean="0">
                <a:latin typeface="Arial" pitchFamily="-106" charset="0"/>
                <a:ea typeface="Arial" pitchFamily="-106" charset="0"/>
                <a:cs typeface="Arial" pitchFamily="-106" charset="0"/>
              </a:rPr>
              <a:t>Smoking and Cardiovascular Diseases among Diabetes Patients</a:t>
            </a:r>
          </a:p>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Smoking </a:t>
            </a:r>
            <a:r>
              <a:rPr lang="en-US" sz="1600" dirty="0" smtClean="0">
                <a:latin typeface="Arial" pitchFamily="-106" charset="0"/>
                <a:ea typeface="Arial" pitchFamily="-106" charset="0"/>
                <a:cs typeface="Arial" pitchFamily="-106" charset="0"/>
              </a:rPr>
              <a:t>and </a:t>
            </a:r>
            <a:r>
              <a:rPr lang="en-US" sz="1600" dirty="0">
                <a:latin typeface="Arial" pitchFamily="-106" charset="0"/>
                <a:ea typeface="Arial" pitchFamily="-106" charset="0"/>
                <a:cs typeface="Arial" pitchFamily="-106" charset="0"/>
              </a:rPr>
              <a:t>Stroke among </a:t>
            </a:r>
            <a:r>
              <a:rPr lang="en-US" sz="1600" dirty="0" smtClean="0">
                <a:latin typeface="Arial" pitchFamily="-106" charset="0"/>
                <a:ea typeface="Arial" pitchFamily="-106" charset="0"/>
                <a:cs typeface="Arial" pitchFamily="-106" charset="0"/>
              </a:rPr>
              <a:t>Diabetes Patients</a:t>
            </a:r>
            <a:endParaRPr lang="en-US" sz="1600" dirty="0">
              <a:latin typeface="Arial" pitchFamily="-106" charset="0"/>
              <a:ea typeface="Arial" pitchFamily="-106" charset="0"/>
              <a:cs typeface="Arial" pitchFamily="-106" charset="0"/>
            </a:endParaRPr>
          </a:p>
          <a:p>
            <a:pPr marL="514350" indent="-514350" eaLnBrk="1" hangingPunct="1">
              <a:lnSpc>
                <a:spcPct val="90000"/>
              </a:lnSpc>
              <a:buFont typeface="Calibri" pitchFamily="-106" charset="0"/>
              <a:buAutoNum type="arabicPeriod"/>
            </a:pPr>
            <a:r>
              <a:rPr lang="en-US" sz="1600" dirty="0">
                <a:latin typeface="Arial" pitchFamily="-106" charset="0"/>
                <a:ea typeface="Arial" pitchFamily="-106" charset="0"/>
                <a:cs typeface="Arial" pitchFamily="-106" charset="0"/>
              </a:rPr>
              <a:t>Tobacco </a:t>
            </a:r>
            <a:r>
              <a:rPr lang="en-US" sz="1600" dirty="0" smtClean="0">
                <a:latin typeface="Arial" pitchFamily="-106" charset="0"/>
                <a:ea typeface="Arial" pitchFamily="-106" charset="0"/>
                <a:cs typeface="Arial" pitchFamily="-106" charset="0"/>
              </a:rPr>
              <a:t>Use among Diabetes Patients in Kerala, India</a:t>
            </a:r>
          </a:p>
          <a:p>
            <a:pPr marL="514350" indent="-514350" eaLnBrk="1" hangingPunct="1">
              <a:lnSpc>
                <a:spcPct val="90000"/>
              </a:lnSpc>
              <a:buFont typeface="Calibri" pitchFamily="-106" charset="0"/>
              <a:buAutoNum type="arabicPeriod"/>
            </a:pPr>
            <a:r>
              <a:rPr lang="en-US" sz="1600" dirty="0" smtClean="0">
                <a:latin typeface="Arial" pitchFamily="-106" charset="0"/>
                <a:ea typeface="Arial" pitchFamily="-106" charset="0"/>
                <a:cs typeface="Arial" pitchFamily="-106" charset="0"/>
              </a:rPr>
              <a:t>Perceptions of Tobacco Use in Kerala, India</a:t>
            </a:r>
          </a:p>
          <a:p>
            <a:pPr marL="514350" indent="-514350" eaLnBrk="1" hangingPunct="1">
              <a:lnSpc>
                <a:spcPct val="90000"/>
              </a:lnSpc>
              <a:buFont typeface="Calibri" pitchFamily="-106" charset="0"/>
              <a:buAutoNum type="arabicPeriod"/>
            </a:pPr>
            <a:r>
              <a:rPr lang="en-US" sz="1600" dirty="0" smtClean="0">
                <a:latin typeface="Arial" pitchFamily="-106" charset="0"/>
                <a:ea typeface="Arial" pitchFamily="-106" charset="0"/>
                <a:cs typeface="Arial" pitchFamily="-106" charset="0"/>
              </a:rPr>
              <a:t>Smoking among Diabetes Patients Indonesia: Results from QTI</a:t>
            </a:r>
          </a:p>
          <a:p>
            <a:pPr marL="514350" indent="-514350" eaLnBrk="1" hangingPunct="1">
              <a:lnSpc>
                <a:spcPct val="90000"/>
              </a:lnSpc>
              <a:buFont typeface="Calibri" pitchFamily="-106" charset="0"/>
              <a:buAutoNum type="arabicPeriod"/>
            </a:pPr>
            <a:r>
              <a:rPr lang="en-US" sz="1600" dirty="0" smtClean="0">
                <a:latin typeface="Arial" pitchFamily="-106" charset="0"/>
                <a:ea typeface="Arial" pitchFamily="-106" charset="0"/>
                <a:cs typeface="Arial" pitchFamily="-106" charset="0"/>
              </a:rPr>
              <a:t>Perceptions of Tobacco Use among Diabetes Patients in Indonesia</a:t>
            </a:r>
            <a:endParaRPr lang="en-US" sz="1600" dirty="0">
              <a:latin typeface="Arial" pitchFamily="-106" charset="0"/>
              <a:ea typeface="Arial" pitchFamily="-106" charset="0"/>
              <a:cs typeface="Arial" pitchFamily="-10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ctrTitle"/>
          </p:nvPr>
        </p:nvSpPr>
        <p:spPr>
          <a:xfrm>
            <a:off x="914400" y="1828800"/>
            <a:ext cx="7623175" cy="1295400"/>
          </a:xfrm>
        </p:spPr>
        <p:txBody>
          <a:bodyPr/>
          <a:lstStyle/>
          <a:p>
            <a:pPr algn="r" eaLnBrk="1" hangingPunct="1"/>
            <a:r>
              <a:rPr lang="en-US" b="1" dirty="0" smtClean="0">
                <a:latin typeface="Arial" pitchFamily="-106" charset="0"/>
                <a:ea typeface="Arial" pitchFamily="-106" charset="0"/>
                <a:cs typeface="Arial" pitchFamily="-106" charset="0"/>
              </a:rPr>
              <a:t>CORE SLIDES</a:t>
            </a:r>
            <a:endParaRPr lang="en-US" b="1" dirty="0">
              <a:latin typeface="Arial" pitchFamily="-106" charset="0"/>
              <a:ea typeface="Arial" pitchFamily="-106" charset="0"/>
              <a:cs typeface="Arial" pitchFamily="-106" charset="0"/>
            </a:endParaRPr>
          </a:p>
        </p:txBody>
      </p:sp>
      <p:sp>
        <p:nvSpPr>
          <p:cNvPr id="5" name="TextBox 4"/>
          <p:cNvSpPr txBox="1"/>
          <p:nvPr/>
        </p:nvSpPr>
        <p:spPr>
          <a:xfrm>
            <a:off x="635050" y="3886200"/>
            <a:ext cx="7902525" cy="1766637"/>
          </a:xfrm>
          <a:prstGeom prst="rect">
            <a:avLst/>
          </a:prstGeom>
          <a:noFill/>
        </p:spPr>
        <p:txBody>
          <a:bodyPr wrap="square" rtlCol="0">
            <a:spAutoFit/>
          </a:bodyPr>
          <a:lstStyle/>
          <a:p>
            <a:pPr algn="r"/>
            <a:r>
              <a:rPr lang="en-US" sz="3200" b="1" dirty="0" smtClean="0">
                <a:solidFill>
                  <a:schemeClr val="bg1">
                    <a:lumMod val="50000"/>
                  </a:schemeClr>
                </a:solidFill>
                <a:latin typeface="Arial" pitchFamily="34" charset="0"/>
                <a:ea typeface="Arial" pitchFamily="-106" charset="0"/>
                <a:cs typeface="Arial" pitchFamily="34" charset="0"/>
              </a:rPr>
              <a:t>Tobacco and Diabetes</a:t>
            </a:r>
          </a:p>
          <a:p>
            <a:pPr algn="r">
              <a:spcBef>
                <a:spcPct val="20000"/>
              </a:spcBef>
              <a:buClr>
                <a:schemeClr val="accent1"/>
              </a:buClr>
              <a:buSzPct val="65000"/>
              <a:buFont typeface="Wingdings" pitchFamily="-106" charset="2"/>
              <a:buNone/>
            </a:pPr>
            <a:r>
              <a:rPr lang="en-US" sz="3200" dirty="0" smtClean="0">
                <a:solidFill>
                  <a:schemeClr val="tx1">
                    <a:lumMod val="50000"/>
                    <a:lumOff val="50000"/>
                  </a:schemeClr>
                </a:solidFill>
                <a:ea typeface="Arial" pitchFamily="-106" charset="0"/>
                <a:cs typeface="Arial" pitchFamily="-106" charset="0"/>
              </a:rPr>
              <a:t>Mini-Lecture 1</a:t>
            </a:r>
          </a:p>
          <a:p>
            <a:pPr algn="r">
              <a:spcBef>
                <a:spcPct val="20000"/>
              </a:spcBef>
              <a:buClr>
                <a:schemeClr val="accent1"/>
              </a:buClr>
              <a:buSzPct val="65000"/>
            </a:pPr>
            <a:r>
              <a:rPr lang="en-US" sz="3200" dirty="0" smtClean="0">
                <a:solidFill>
                  <a:schemeClr val="tx1">
                    <a:lumMod val="50000"/>
                    <a:lumOff val="50000"/>
                  </a:schemeClr>
                </a:solidFill>
                <a:ea typeface="Arial" pitchFamily="-106" charset="0"/>
                <a:cs typeface="Arial" pitchFamily="-106" charset="0"/>
              </a:rPr>
              <a:t>Module: Tobacco and Endocrine Problems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371600" y="609600"/>
            <a:ext cx="7258050" cy="796925"/>
          </a:xfrm>
        </p:spPr>
        <p:txBody>
          <a:bodyPr/>
          <a:lstStyle/>
          <a:p>
            <a:pPr algn="r" eaLnBrk="1" hangingPunct="1"/>
            <a:r>
              <a:rPr lang="en-GB" dirty="0">
                <a:latin typeface="Arial" pitchFamily="-106" charset="0"/>
                <a:ea typeface="Arial" pitchFamily="-106" charset="0"/>
                <a:cs typeface="Arial" pitchFamily="-106" charset="0"/>
              </a:rPr>
              <a:t>Global Burden of </a:t>
            </a:r>
            <a:r>
              <a:rPr lang="en-GB" dirty="0" smtClean="0">
                <a:latin typeface="Arial" pitchFamily="-106" charset="0"/>
                <a:ea typeface="Arial" pitchFamily="-106" charset="0"/>
                <a:cs typeface="Arial" pitchFamily="-106" charset="0"/>
              </a:rPr>
              <a:t>Diabetes</a:t>
            </a:r>
            <a:r>
              <a:rPr lang="en-GB" baseline="30000" dirty="0" smtClean="0">
                <a:latin typeface="Arial" pitchFamily="-106" charset="0"/>
                <a:ea typeface="Arial" pitchFamily="-106" charset="0"/>
                <a:cs typeface="Arial" pitchFamily="-106" charset="0"/>
              </a:rPr>
              <a:t>1</a:t>
            </a:r>
            <a:endParaRPr lang="en-GB" baseline="30000" dirty="0">
              <a:latin typeface="Arial" pitchFamily="-106" charset="0"/>
              <a:ea typeface="Arial" pitchFamily="-106" charset="0"/>
              <a:cs typeface="Arial" pitchFamily="-106" charset="0"/>
            </a:endParaRPr>
          </a:p>
        </p:txBody>
      </p:sp>
      <p:graphicFrame>
        <p:nvGraphicFramePr>
          <p:cNvPr id="4" name="Table 3"/>
          <p:cNvGraphicFramePr>
            <a:graphicFrameLocks noGrp="1"/>
          </p:cNvGraphicFramePr>
          <p:nvPr/>
        </p:nvGraphicFramePr>
        <p:xfrm>
          <a:off x="228600" y="1600200"/>
          <a:ext cx="8616950" cy="3629986"/>
        </p:xfrm>
        <a:graphic>
          <a:graphicData uri="http://schemas.openxmlformats.org/drawingml/2006/table">
            <a:tbl>
              <a:tblPr/>
              <a:tblGrid>
                <a:gridCol w="742950"/>
                <a:gridCol w="2012950"/>
                <a:gridCol w="2930525"/>
                <a:gridCol w="2930525"/>
              </a:tblGrid>
              <a:tr h="884238">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600" b="1" i="0" u="none" strike="noStrike" cap="none" normalizeH="0" baseline="0" dirty="0">
                          <a:ln>
                            <a:noFill/>
                          </a:ln>
                          <a:solidFill>
                            <a:srgbClr val="FFFFFF"/>
                          </a:solidFill>
                          <a:effectLst/>
                          <a:latin typeface="Arial" pitchFamily="-106" charset="0"/>
                          <a:ea typeface="Arial" pitchFamily="-106" charset="0"/>
                          <a:cs typeface="Arial" pitchFamily="-106" charset="0"/>
                        </a:rPr>
                        <a:t>DM Prevalence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2600" b="1" i="0" u="none" strike="noStrike" cap="none" normalizeH="0" baseline="0" dirty="0">
                          <a:ln>
                            <a:noFill/>
                          </a:ln>
                          <a:solidFill>
                            <a:srgbClr val="FFFFFF"/>
                          </a:solidFill>
                          <a:effectLst/>
                          <a:latin typeface="Arial" pitchFamily="-106" charset="0"/>
                          <a:ea typeface="Arial" pitchFamily="-106" charset="0"/>
                          <a:cs typeface="Arial" pitchFamily="-106" charset="0"/>
                        </a:rPr>
                        <a:t>Aged 20+ years</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600" b="1" i="0" u="none" strike="noStrike" cap="none" normalizeH="0" baseline="0" dirty="0">
                          <a:ln>
                            <a:noFill/>
                          </a:ln>
                          <a:solidFill>
                            <a:srgbClr val="FFFFFF"/>
                          </a:solidFill>
                          <a:effectLst/>
                          <a:latin typeface="Arial" pitchFamily="-106" charset="0"/>
                          <a:ea typeface="Arial" pitchFamily="-106" charset="0"/>
                          <a:cs typeface="Arial" pitchFamily="-106" charset="0"/>
                        </a:rPr>
                        <a:t>Estimates in  2000 </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600" b="1" i="0" u="none" strike="noStrike" cap="none" normalizeH="0" baseline="0">
                          <a:ln>
                            <a:noFill/>
                          </a:ln>
                          <a:solidFill>
                            <a:srgbClr val="FFFFFF"/>
                          </a:solidFill>
                          <a:effectLst/>
                          <a:latin typeface="Arial" pitchFamily="-106" charset="0"/>
                          <a:ea typeface="Arial" pitchFamily="-106" charset="0"/>
                          <a:cs typeface="Arial" pitchFamily="-106" charset="0"/>
                        </a:rPr>
                        <a:t>Prediction in 2030</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3075">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World</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5E0D6"/>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4.6% (171 million)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5E0D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6.4% (366 million)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5E0D6"/>
                    </a:solidFill>
                  </a:tcPr>
                </a:tc>
              </a:tr>
              <a:tr h="473075">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Developed world</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0EC"/>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6.3% (56 million)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0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8.4% (82 million)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0EC"/>
                    </a:solidFill>
                  </a:tcPr>
                </a:tc>
              </a:tr>
              <a:tr h="473075">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Developing world</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5E0D6"/>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4.1% (115 million)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5E0D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6.0% (284 million)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5E0D6"/>
                    </a:solidFill>
                  </a:tcPr>
                </a:tc>
              </a:tr>
              <a:tr h="473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rgbClr val="000000"/>
                        </a:solidFill>
                        <a:effectLst/>
                        <a:latin typeface="Arial" pitchFamily="-106" charset="0"/>
                        <a:ea typeface="Arial" pitchFamily="-106" charset="0"/>
                        <a:cs typeface="Arial" pitchFamily="-106"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0E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Indonesia</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0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6.7% (8.5 million)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0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10.6% (21.3 million)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0EC"/>
                    </a:solidFill>
                  </a:tcPr>
                </a:tc>
              </a:tr>
              <a:tr h="473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rgbClr val="000000"/>
                        </a:solidFill>
                        <a:effectLst/>
                        <a:latin typeface="Arial" pitchFamily="-106" charset="0"/>
                        <a:ea typeface="Arial" pitchFamily="-106" charset="0"/>
                        <a:cs typeface="Arial" pitchFamily="-106"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5E0D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India</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5E0D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a:ln>
                            <a:noFill/>
                          </a:ln>
                          <a:solidFill>
                            <a:srgbClr val="000000"/>
                          </a:solidFill>
                          <a:effectLst/>
                          <a:latin typeface="Arial" pitchFamily="-106" charset="0"/>
                          <a:ea typeface="Arial" pitchFamily="-106" charset="0"/>
                          <a:cs typeface="Arial" pitchFamily="-106" charset="0"/>
                        </a:rPr>
                        <a:t>5.5% (32 million)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5E0D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500" b="0" i="0" u="none" strike="noStrike" cap="none" normalizeH="0" baseline="0" dirty="0">
                          <a:ln>
                            <a:noFill/>
                          </a:ln>
                          <a:solidFill>
                            <a:srgbClr val="000000"/>
                          </a:solidFill>
                          <a:effectLst/>
                          <a:latin typeface="Arial" pitchFamily="-106" charset="0"/>
                          <a:ea typeface="Arial" pitchFamily="-106" charset="0"/>
                          <a:cs typeface="Arial" pitchFamily="-106" charset="0"/>
                        </a:rPr>
                        <a:t>8.0% (80 million)</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5E0D6"/>
                    </a:solidFill>
                  </a:tcPr>
                </a:tc>
              </a:tr>
            </a:tbl>
          </a:graphicData>
        </a:graphic>
      </p:graphicFrame>
      <p:sp>
        <p:nvSpPr>
          <p:cNvPr id="24612" name="TextBox 4"/>
          <p:cNvSpPr txBox="1">
            <a:spLocks noChangeArrowheads="1"/>
          </p:cNvSpPr>
          <p:nvPr/>
        </p:nvSpPr>
        <p:spPr bwMode="auto">
          <a:xfrm>
            <a:off x="393700" y="5203825"/>
            <a:ext cx="8286750" cy="1354217"/>
          </a:xfrm>
          <a:prstGeom prst="rect">
            <a:avLst/>
          </a:prstGeom>
          <a:noFill/>
          <a:ln w="9525">
            <a:noFill/>
            <a:miter lim="800000"/>
            <a:headEnd/>
            <a:tailEnd/>
          </a:ln>
        </p:spPr>
        <p:txBody>
          <a:bodyPr wrap="square">
            <a:prstTxWarp prst="textNoShape">
              <a:avLst/>
            </a:prstTxWarp>
            <a:spAutoFit/>
          </a:bodyPr>
          <a:lstStyle/>
          <a:p>
            <a:r>
              <a:rPr lang="en-GB" sz="2200" dirty="0"/>
              <a:t>A significantly high proportion of premature diabetes </a:t>
            </a:r>
            <a:r>
              <a:rPr lang="en-GB" sz="2200" dirty="0" smtClean="0"/>
              <a:t>patients are </a:t>
            </a:r>
            <a:r>
              <a:rPr lang="en-GB" sz="2200" dirty="0"/>
              <a:t>in developing countries (25% aged </a:t>
            </a:r>
            <a:r>
              <a:rPr lang="en-GB" sz="2200" dirty="0" smtClean="0"/>
              <a:t>20</a:t>
            </a:r>
            <a:r>
              <a:rPr lang="en-US" sz="2400" dirty="0" smtClean="0"/>
              <a:t>–</a:t>
            </a:r>
            <a:r>
              <a:rPr lang="en-GB" sz="2200" dirty="0" smtClean="0"/>
              <a:t>44 </a:t>
            </a:r>
            <a:r>
              <a:rPr lang="en-GB" sz="2200" dirty="0"/>
              <a:t>years, 51% aged </a:t>
            </a:r>
            <a:r>
              <a:rPr lang="en-GB" sz="2200" dirty="0" smtClean="0"/>
              <a:t>45</a:t>
            </a:r>
            <a:r>
              <a:rPr lang="en-US" sz="2400" dirty="0" smtClean="0"/>
              <a:t>–</a:t>
            </a:r>
            <a:r>
              <a:rPr lang="en-GB" sz="2200" dirty="0" smtClean="0"/>
              <a:t>64 </a:t>
            </a:r>
            <a:r>
              <a:rPr lang="en-GB" sz="2200" dirty="0"/>
              <a:t>years</a:t>
            </a:r>
            <a:r>
              <a:rPr lang="en-GB" sz="2200" dirty="0" smtClean="0"/>
              <a:t>)</a:t>
            </a:r>
          </a:p>
          <a:p>
            <a:r>
              <a:rPr lang="en-GB" sz="1400" dirty="0" smtClean="0"/>
              <a:t>1. Wild et al. 2004</a:t>
            </a:r>
            <a:endParaRPr lang="en-GB"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447800" y="457200"/>
            <a:ext cx="7143750" cy="1143000"/>
          </a:xfrm>
        </p:spPr>
        <p:txBody>
          <a:bodyPr/>
          <a:lstStyle/>
          <a:p>
            <a:pPr algn="r" eaLnBrk="1" hangingPunct="1"/>
            <a:r>
              <a:rPr lang="en-US" dirty="0">
                <a:latin typeface="Arial" pitchFamily="-106" charset="0"/>
                <a:ea typeface="Arial" pitchFamily="-106" charset="0"/>
                <a:cs typeface="Arial" pitchFamily="-106" charset="0"/>
              </a:rPr>
              <a:t>Diabetes in India</a:t>
            </a:r>
          </a:p>
        </p:txBody>
      </p:sp>
      <p:sp>
        <p:nvSpPr>
          <p:cNvPr id="27651" name="Content Placeholder 2"/>
          <p:cNvSpPr>
            <a:spLocks noGrp="1"/>
          </p:cNvSpPr>
          <p:nvPr>
            <p:ph idx="1"/>
          </p:nvPr>
        </p:nvSpPr>
        <p:spPr>
          <a:xfrm>
            <a:off x="457200" y="1524000"/>
            <a:ext cx="8229600" cy="4724400"/>
          </a:xfrm>
        </p:spPr>
        <p:txBody>
          <a:bodyPr/>
          <a:lstStyle/>
          <a:p>
            <a:pPr eaLnBrk="1" hangingPunct="1">
              <a:spcBef>
                <a:spcPct val="0"/>
              </a:spcBef>
            </a:pPr>
            <a:r>
              <a:rPr lang="en-US" sz="2200" dirty="0">
                <a:latin typeface="Arial" pitchFamily="-106" charset="0"/>
                <a:ea typeface="Arial" pitchFamily="-106" charset="0"/>
                <a:cs typeface="Arial" pitchFamily="-106" charset="0"/>
              </a:rPr>
              <a:t>Characteristics of diabetes prevalence in India</a:t>
            </a:r>
            <a:r>
              <a:rPr lang="en-US" sz="2200" baseline="30000" dirty="0">
                <a:latin typeface="Arial" pitchFamily="-106" charset="0"/>
                <a:ea typeface="Arial" pitchFamily="-106" charset="0"/>
                <a:cs typeface="Arial" pitchFamily="-106" charset="0"/>
              </a:rPr>
              <a:t>1</a:t>
            </a:r>
            <a:r>
              <a:rPr lang="en-US" sz="2200" dirty="0">
                <a:latin typeface="Arial" pitchFamily="-106" charset="0"/>
                <a:ea typeface="Arial" pitchFamily="-106" charset="0"/>
                <a:cs typeface="Arial" pitchFamily="-106" charset="0"/>
              </a:rPr>
              <a:t>:</a:t>
            </a:r>
          </a:p>
          <a:p>
            <a:pPr marL="966788" indent="-339725" eaLnBrk="1" hangingPunct="1">
              <a:spcBef>
                <a:spcPct val="0"/>
              </a:spcBef>
            </a:pPr>
            <a:r>
              <a:rPr lang="en-US" sz="2200" dirty="0">
                <a:latin typeface="Arial" pitchFamily="-106" charset="0"/>
                <a:ea typeface="Arial" pitchFamily="-106" charset="0"/>
                <a:cs typeface="Arial" pitchFamily="-106" charset="0"/>
                <a:sym typeface="Wingdings" pitchFamily="-106" charset="2"/>
              </a:rPr>
              <a:t>L</a:t>
            </a:r>
            <a:r>
              <a:rPr lang="en-US" sz="2200" dirty="0">
                <a:latin typeface="Arial" pitchFamily="-106" charset="0"/>
                <a:ea typeface="Arial" pitchFamily="-106" charset="0"/>
                <a:cs typeface="Arial" pitchFamily="-106" charset="0"/>
              </a:rPr>
              <a:t>argest number of diabetes patients in the world</a:t>
            </a:r>
          </a:p>
          <a:p>
            <a:pPr marL="966788" indent="-339725" eaLnBrk="1" hangingPunct="1">
              <a:spcBef>
                <a:spcPct val="0"/>
              </a:spcBef>
            </a:pPr>
            <a:r>
              <a:rPr lang="en-US" sz="2200" dirty="0">
                <a:latin typeface="Arial" pitchFamily="-106" charset="0"/>
                <a:ea typeface="Arial" pitchFamily="-106" charset="0"/>
                <a:cs typeface="Arial" pitchFamily="-106" charset="0"/>
                <a:sym typeface="Wingdings" pitchFamily="-106" charset="2"/>
              </a:rPr>
              <a:t>19.3 million (1995), projected to increase to 57.2 million (2025)</a:t>
            </a:r>
            <a:endParaRPr lang="en-US" sz="2200" dirty="0">
              <a:latin typeface="Arial" pitchFamily="-106" charset="0"/>
              <a:ea typeface="Arial" pitchFamily="-106" charset="0"/>
              <a:cs typeface="Arial" pitchFamily="-106" charset="0"/>
            </a:endParaRPr>
          </a:p>
          <a:p>
            <a:pPr marL="966788" indent="-339725" eaLnBrk="1" hangingPunct="1">
              <a:spcBef>
                <a:spcPct val="0"/>
              </a:spcBef>
            </a:pPr>
            <a:r>
              <a:rPr lang="en-US" sz="2200" dirty="0">
                <a:latin typeface="Arial" pitchFamily="-106" charset="0"/>
                <a:ea typeface="Arial" pitchFamily="-106" charset="0"/>
                <a:cs typeface="Arial" pitchFamily="-106" charset="0"/>
                <a:sym typeface="Wingdings" pitchFamily="-106" charset="2"/>
              </a:rPr>
              <a:t>U</a:t>
            </a:r>
            <a:r>
              <a:rPr lang="en-US" sz="2200" dirty="0">
                <a:latin typeface="Arial" pitchFamily="-106" charset="0"/>
                <a:ea typeface="Arial" pitchFamily="-106" charset="0"/>
                <a:cs typeface="Arial" pitchFamily="-106" charset="0"/>
              </a:rPr>
              <a:t>rban India: </a:t>
            </a:r>
            <a:r>
              <a:rPr lang="en-US" sz="2200" dirty="0">
                <a:latin typeface="Arial" pitchFamily="-106" charset="0"/>
                <a:ea typeface="Arial" pitchFamily="-106" charset="0"/>
                <a:cs typeface="Arial" pitchFamily="-106" charset="0"/>
                <a:sym typeface="Wingdings" pitchFamily="-106" charset="2"/>
              </a:rPr>
              <a:t>h</a:t>
            </a:r>
            <a:r>
              <a:rPr lang="en-US" sz="2200" dirty="0">
                <a:latin typeface="Arial" pitchFamily="-106" charset="0"/>
                <a:ea typeface="Arial" pitchFamily="-106" charset="0"/>
                <a:cs typeface="Arial" pitchFamily="-106" charset="0"/>
              </a:rPr>
              <a:t>igh prevalence; Rural areas: </a:t>
            </a:r>
            <a:r>
              <a:rPr lang="en-US" sz="2200" dirty="0">
                <a:latin typeface="Arial" pitchFamily="-106" charset="0"/>
                <a:ea typeface="Arial" pitchFamily="-106" charset="0"/>
                <a:cs typeface="Arial" pitchFamily="-106" charset="0"/>
                <a:sym typeface="Wingdings" pitchFamily="-106" charset="2"/>
              </a:rPr>
              <a:t>p</a:t>
            </a:r>
            <a:r>
              <a:rPr lang="en-US" sz="2200" dirty="0">
                <a:latin typeface="Arial" pitchFamily="-106" charset="0"/>
                <a:ea typeface="Arial" pitchFamily="-106" charset="0"/>
                <a:cs typeface="Arial" pitchFamily="-106" charset="0"/>
              </a:rPr>
              <a:t>rogressively increasing</a:t>
            </a:r>
            <a:endParaRPr lang="en-US" sz="2200" b="1" dirty="0">
              <a:latin typeface="Arial" pitchFamily="-106" charset="0"/>
              <a:ea typeface="Arial" pitchFamily="-106" charset="0"/>
              <a:cs typeface="Arial" pitchFamily="-106" charset="0"/>
            </a:endParaRPr>
          </a:p>
          <a:p>
            <a:pPr marL="966788" indent="-339725" eaLnBrk="1" hangingPunct="1">
              <a:spcBef>
                <a:spcPct val="0"/>
              </a:spcBef>
            </a:pPr>
            <a:r>
              <a:rPr lang="en-US" sz="2200" dirty="0">
                <a:latin typeface="Arial" pitchFamily="-106" charset="0"/>
                <a:ea typeface="Arial" pitchFamily="-106" charset="0"/>
                <a:cs typeface="Arial" pitchFamily="-106" charset="0"/>
                <a:sym typeface="Wingdings" pitchFamily="-106" charset="2"/>
              </a:rPr>
              <a:t>L</a:t>
            </a:r>
            <a:r>
              <a:rPr lang="en-US" sz="2200" dirty="0">
                <a:latin typeface="Arial" pitchFamily="-106" charset="0"/>
                <a:ea typeface="Arial" pitchFamily="-106" charset="0"/>
                <a:cs typeface="Arial" pitchFamily="-106" charset="0"/>
              </a:rPr>
              <a:t>arge pool with impaired glucose tolerance (IGT) </a:t>
            </a:r>
          </a:p>
          <a:p>
            <a:pPr eaLnBrk="1" hangingPunct="1">
              <a:spcBef>
                <a:spcPct val="0"/>
              </a:spcBef>
            </a:pPr>
            <a:r>
              <a:rPr lang="en-US" sz="2200" dirty="0">
                <a:latin typeface="Arial" pitchFamily="-106" charset="0"/>
                <a:ea typeface="Arial" pitchFamily="-106" charset="0"/>
                <a:cs typeface="Arial" pitchFamily="-106" charset="0"/>
              </a:rPr>
              <a:t>Indian Council of Medical Research (ICMR) prevalence estimates</a:t>
            </a:r>
            <a:r>
              <a:rPr lang="en-US" sz="2200" baseline="30000" dirty="0">
                <a:latin typeface="Arial" pitchFamily="-106" charset="0"/>
                <a:ea typeface="Arial" pitchFamily="-106" charset="0"/>
                <a:cs typeface="Arial" pitchFamily="-106" charset="0"/>
              </a:rPr>
              <a:t>1</a:t>
            </a:r>
            <a:r>
              <a:rPr lang="en-US" sz="2200" dirty="0">
                <a:latin typeface="Arial" pitchFamily="-106" charset="0"/>
                <a:ea typeface="Arial" pitchFamily="-106" charset="0"/>
                <a:cs typeface="Arial" pitchFamily="-106" charset="0"/>
              </a:rPr>
              <a:t>: </a:t>
            </a:r>
          </a:p>
          <a:p>
            <a:pPr marL="969963" eaLnBrk="1" hangingPunct="1">
              <a:spcBef>
                <a:spcPct val="0"/>
              </a:spcBef>
            </a:pPr>
            <a:r>
              <a:rPr lang="en-US" sz="2200" dirty="0">
                <a:latin typeface="Arial" pitchFamily="-106" charset="0"/>
                <a:ea typeface="Arial" pitchFamily="-106" charset="0"/>
                <a:cs typeface="Arial" pitchFamily="-106" charset="0"/>
                <a:sym typeface="Wingdings" pitchFamily="-106" charset="2"/>
              </a:rPr>
              <a:t>R</a:t>
            </a:r>
            <a:r>
              <a:rPr lang="en-US" sz="2200" dirty="0">
                <a:latin typeface="Arial" pitchFamily="-106" charset="0"/>
                <a:ea typeface="Arial" pitchFamily="-106" charset="0"/>
                <a:cs typeface="Arial" pitchFamily="-106" charset="0"/>
              </a:rPr>
              <a:t>ural: 4% and </a:t>
            </a:r>
            <a:r>
              <a:rPr lang="en-US" sz="2200" dirty="0">
                <a:latin typeface="Arial" pitchFamily="-106" charset="0"/>
                <a:ea typeface="Arial" pitchFamily="-106" charset="0"/>
                <a:cs typeface="Arial" pitchFamily="-106" charset="0"/>
                <a:sym typeface="Wingdings" pitchFamily="-106" charset="2"/>
              </a:rPr>
              <a:t>U</a:t>
            </a:r>
            <a:r>
              <a:rPr lang="en-US" sz="2200" dirty="0">
                <a:latin typeface="Arial" pitchFamily="-106" charset="0"/>
                <a:ea typeface="Arial" pitchFamily="-106" charset="0"/>
                <a:cs typeface="Arial" pitchFamily="-106" charset="0"/>
              </a:rPr>
              <a:t>rban:  12% </a:t>
            </a:r>
          </a:p>
          <a:p>
            <a:pPr eaLnBrk="1" hangingPunct="1">
              <a:spcBef>
                <a:spcPct val="0"/>
              </a:spcBef>
            </a:pPr>
            <a:r>
              <a:rPr lang="en-US" sz="2200" dirty="0">
                <a:latin typeface="Arial" pitchFamily="-106" charset="0"/>
                <a:ea typeface="Arial" pitchFamily="-106" charset="0"/>
                <a:cs typeface="Arial" pitchFamily="-106" charset="0"/>
              </a:rPr>
              <a:t>National Urban Diabetes Survey (NUDS)</a:t>
            </a:r>
            <a:r>
              <a:rPr lang="en-US" sz="2200" dirty="0">
                <a:latin typeface="Arial" pitchFamily="-106" charset="0"/>
                <a:ea typeface="Arial" pitchFamily="-106" charset="0"/>
                <a:cs typeface="Arial" pitchFamily="-106" charset="0"/>
                <a:sym typeface="Wingdings" pitchFamily="-106" charset="2"/>
              </a:rPr>
              <a:t> across six major cities</a:t>
            </a:r>
            <a:r>
              <a:rPr lang="en-US" sz="2200" baseline="30000" dirty="0">
                <a:latin typeface="Arial" pitchFamily="-106" charset="0"/>
                <a:ea typeface="Arial" pitchFamily="-106" charset="0"/>
                <a:cs typeface="Arial" pitchFamily="-106" charset="0"/>
              </a:rPr>
              <a:t>2</a:t>
            </a:r>
            <a:r>
              <a:rPr lang="en-US" sz="2200" dirty="0">
                <a:latin typeface="Arial" pitchFamily="-106" charset="0"/>
                <a:ea typeface="Arial" pitchFamily="-106" charset="0"/>
                <a:cs typeface="Arial" pitchFamily="-106" charset="0"/>
                <a:sym typeface="Wingdings" pitchFamily="-106" charset="2"/>
              </a:rPr>
              <a:t>:</a:t>
            </a:r>
            <a:endParaRPr lang="en-US" sz="2200" dirty="0">
              <a:latin typeface="Arial" pitchFamily="-106" charset="0"/>
              <a:ea typeface="Arial" pitchFamily="-106" charset="0"/>
              <a:cs typeface="Arial" pitchFamily="-106" charset="0"/>
            </a:endParaRPr>
          </a:p>
          <a:p>
            <a:pPr marL="969963" eaLnBrk="1" hangingPunct="1">
              <a:spcBef>
                <a:spcPct val="0"/>
              </a:spcBef>
            </a:pPr>
            <a:r>
              <a:rPr lang="en-US" sz="2200" dirty="0">
                <a:latin typeface="Arial" pitchFamily="-106" charset="0"/>
                <a:ea typeface="Arial" pitchFamily="-106" charset="0"/>
                <a:cs typeface="Arial" pitchFamily="-106" charset="0"/>
                <a:sym typeface="Wingdings" pitchFamily="-106" charset="2"/>
              </a:rPr>
              <a:t>Under 40 yrs: IGT </a:t>
            </a:r>
            <a:r>
              <a:rPr lang="en-US" sz="2200" b="1" dirty="0">
                <a:latin typeface="Arial" pitchFamily="-106" charset="0"/>
                <a:ea typeface="Arial" pitchFamily="-106" charset="0"/>
                <a:cs typeface="Arial" pitchFamily="-106" charset="0"/>
                <a:sym typeface="Wingdings" pitchFamily="-106" charset="2"/>
              </a:rPr>
              <a:t>&gt;</a:t>
            </a:r>
            <a:r>
              <a:rPr lang="en-US" sz="2200" dirty="0">
                <a:latin typeface="Arial" pitchFamily="-106" charset="0"/>
                <a:ea typeface="Arial" pitchFamily="-106" charset="0"/>
                <a:cs typeface="Arial" pitchFamily="-106" charset="0"/>
                <a:sym typeface="Wingdings" pitchFamily="-106" charset="2"/>
              </a:rPr>
              <a:t> Diabetes: 12.8% vs. 4.6%</a:t>
            </a:r>
          </a:p>
          <a:p>
            <a:pPr marL="969963" eaLnBrk="1" hangingPunct="1">
              <a:spcBef>
                <a:spcPct val="0"/>
              </a:spcBef>
            </a:pPr>
            <a:r>
              <a:rPr lang="en-US" sz="2200" dirty="0">
                <a:latin typeface="Arial" pitchFamily="-106" charset="0"/>
                <a:ea typeface="Arial" pitchFamily="-106" charset="0"/>
                <a:cs typeface="Arial" pitchFamily="-106" charset="0"/>
                <a:sym typeface="Wingdings" pitchFamily="-106" charset="2"/>
              </a:rPr>
              <a:t>40 yrs or above: IGT </a:t>
            </a:r>
            <a:r>
              <a:rPr lang="en-US" sz="2200" b="1" dirty="0">
                <a:latin typeface="Arial" pitchFamily="-106" charset="0"/>
                <a:ea typeface="Arial" pitchFamily="-106" charset="0"/>
                <a:cs typeface="Arial" pitchFamily="-106" charset="0"/>
                <a:sym typeface="Wingdings" pitchFamily="-106" charset="2"/>
              </a:rPr>
              <a:t>&lt; </a:t>
            </a:r>
            <a:r>
              <a:rPr lang="en-US" sz="2200" dirty="0">
                <a:latin typeface="Arial" pitchFamily="-106" charset="0"/>
                <a:ea typeface="Arial" pitchFamily="-106" charset="0"/>
                <a:cs typeface="Arial" pitchFamily="-106" charset="0"/>
                <a:sym typeface="Wingdings" pitchFamily="-106" charset="2"/>
              </a:rPr>
              <a:t>Diabetes: 16.0% vs. 23.8%</a:t>
            </a:r>
            <a:endParaRPr lang="en-US" sz="2200" dirty="0">
              <a:latin typeface="Arial" pitchFamily="-106" charset="0"/>
              <a:ea typeface="Arial" pitchFamily="-106" charset="0"/>
              <a:cs typeface="Arial" pitchFamily="-106" charset="0"/>
            </a:endParaRPr>
          </a:p>
        </p:txBody>
      </p:sp>
      <p:sp>
        <p:nvSpPr>
          <p:cNvPr id="27652" name="TextBox 4"/>
          <p:cNvSpPr txBox="1">
            <a:spLocks noChangeArrowheads="1"/>
          </p:cNvSpPr>
          <p:nvPr/>
        </p:nvSpPr>
        <p:spPr bwMode="auto">
          <a:xfrm>
            <a:off x="457200" y="6248400"/>
            <a:ext cx="8305800" cy="307975"/>
          </a:xfrm>
          <a:prstGeom prst="rect">
            <a:avLst/>
          </a:prstGeom>
          <a:noFill/>
          <a:ln w="9525">
            <a:noFill/>
            <a:miter lim="800000"/>
            <a:headEnd/>
            <a:tailEnd/>
          </a:ln>
        </p:spPr>
        <p:txBody>
          <a:bodyPr>
            <a:prstTxWarp prst="textNoShape">
              <a:avLst/>
            </a:prstTxWarp>
            <a:spAutoFit/>
          </a:bodyPr>
          <a:lstStyle/>
          <a:p>
            <a:r>
              <a:rPr lang="en-US" sz="1400">
                <a:ea typeface="Arial" pitchFamily="-106" charset="0"/>
                <a:cs typeface="Arial" pitchFamily="-106" charset="0"/>
              </a:rPr>
              <a:t>1. Reddy et al. 2005;  2. Ramachandran et al. 1992</a:t>
            </a:r>
          </a:p>
        </p:txBody>
      </p:sp>
      <p:sp>
        <p:nvSpPr>
          <p:cNvPr id="6" name="TextBox 4"/>
          <p:cNvSpPr txBox="1">
            <a:spLocks noChangeArrowheads="1"/>
          </p:cNvSpPr>
          <p:nvPr/>
        </p:nvSpPr>
        <p:spPr bwMode="auto">
          <a:xfrm>
            <a:off x="539750" y="188913"/>
            <a:ext cx="544513" cy="276225"/>
          </a:xfrm>
          <a:prstGeom prst="rect">
            <a:avLst/>
          </a:prstGeom>
          <a:noFill/>
          <a:ln w="9525">
            <a:noFill/>
            <a:miter lim="800000"/>
            <a:headEnd/>
            <a:tailEnd/>
          </a:ln>
        </p:spPr>
        <p:txBody>
          <a:bodyPr wrap="none">
            <a:spAutoFit/>
          </a:bodyPr>
          <a:lstStyle/>
          <a:p>
            <a:r>
              <a:rPr lang="en-US" sz="1200" b="1" dirty="0"/>
              <a:t>India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600200" y="457200"/>
            <a:ext cx="7143750" cy="1143000"/>
          </a:xfrm>
        </p:spPr>
        <p:txBody>
          <a:bodyPr/>
          <a:lstStyle/>
          <a:p>
            <a:pPr algn="r"/>
            <a:r>
              <a:rPr lang="en-US" dirty="0" smtClean="0">
                <a:latin typeface="Arial" pitchFamily="-106" charset="0"/>
                <a:ea typeface="Arial" pitchFamily="-106" charset="0"/>
                <a:cs typeface="Arial" pitchFamily="-106" charset="0"/>
              </a:rPr>
              <a:t>Diabetes in Indonesia</a:t>
            </a:r>
          </a:p>
        </p:txBody>
      </p:sp>
      <p:sp>
        <p:nvSpPr>
          <p:cNvPr id="26627" name="Content Placeholder 2"/>
          <p:cNvSpPr>
            <a:spLocks noGrp="1"/>
          </p:cNvSpPr>
          <p:nvPr>
            <p:ph idx="1"/>
          </p:nvPr>
        </p:nvSpPr>
        <p:spPr>
          <a:xfrm>
            <a:off x="419100" y="1524000"/>
            <a:ext cx="8305800" cy="4419600"/>
          </a:xfrm>
        </p:spPr>
        <p:txBody>
          <a:bodyPr/>
          <a:lstStyle/>
          <a:p>
            <a:r>
              <a:rPr lang="en-US" dirty="0" smtClean="0"/>
              <a:t>Indonesia is listed in the top 10 countries in the world for number of diabetes cases.</a:t>
            </a:r>
            <a:r>
              <a:rPr lang="en-US" baseline="30000" dirty="0" smtClean="0"/>
              <a:t>1</a:t>
            </a:r>
            <a:r>
              <a:rPr lang="en-US" dirty="0" smtClean="0"/>
              <a:t> </a:t>
            </a:r>
          </a:p>
          <a:p>
            <a:pPr>
              <a:buNone/>
            </a:pPr>
            <a:endParaRPr lang="en-US" sz="1200" dirty="0" smtClean="0"/>
          </a:p>
          <a:p>
            <a:r>
              <a:rPr lang="en-US" dirty="0" smtClean="0"/>
              <a:t>Prevalence in urban population Indonesia:</a:t>
            </a:r>
            <a:r>
              <a:rPr lang="en-US" baseline="30000" dirty="0" smtClean="0"/>
              <a:t>2</a:t>
            </a:r>
            <a:r>
              <a:rPr lang="en-US" dirty="0" smtClean="0"/>
              <a:t> </a:t>
            </a:r>
          </a:p>
          <a:p>
            <a:pPr lvl="1">
              <a:buFont typeface="Arial" pitchFamily="34" charset="0"/>
              <a:buChar char="•"/>
            </a:pPr>
            <a:r>
              <a:rPr lang="en-US" dirty="0" smtClean="0"/>
              <a:t>Diabetes mellitus (DM) = 5.7%</a:t>
            </a:r>
          </a:p>
          <a:p>
            <a:pPr lvl="2"/>
            <a:r>
              <a:rPr lang="en-US" sz="2400" dirty="0" smtClean="0"/>
              <a:t>Undiagnosed DM = 4.2%</a:t>
            </a:r>
          </a:p>
          <a:p>
            <a:pPr lvl="2"/>
            <a:r>
              <a:rPr lang="en-US" sz="2400" dirty="0" smtClean="0"/>
              <a:t>Diagnosed DM = 1.5%</a:t>
            </a:r>
          </a:p>
          <a:p>
            <a:pPr lvl="1">
              <a:buFont typeface="Arial" pitchFamily="34" charset="0"/>
              <a:buChar char="•"/>
            </a:pPr>
            <a:r>
              <a:rPr lang="en-US" dirty="0" smtClean="0"/>
              <a:t>Impaired Glucose Tolerance (IGT) = 10.2%</a:t>
            </a:r>
          </a:p>
          <a:p>
            <a:pPr lvl="1">
              <a:buNone/>
            </a:pPr>
            <a:endParaRPr lang="en-US" sz="1200" dirty="0" smtClean="0"/>
          </a:p>
          <a:p>
            <a:r>
              <a:rPr lang="en-US" dirty="0" smtClean="0"/>
              <a:t>Prevalence of IGT and DM tended to increase with increasing cigarette consumption/smoking habit.</a:t>
            </a:r>
            <a:r>
              <a:rPr lang="en-US" baseline="30000" dirty="0" smtClean="0"/>
              <a:t>2</a:t>
            </a:r>
            <a:r>
              <a:rPr lang="en-US" dirty="0" smtClean="0"/>
              <a:t>  </a:t>
            </a:r>
            <a:endParaRPr lang="en-US" dirty="0">
              <a:latin typeface="Arial" pitchFamily="-106" charset="0"/>
              <a:ea typeface="Arial" pitchFamily="-106" charset="0"/>
              <a:cs typeface="Arial" pitchFamily="-106" charset="0"/>
            </a:endParaRPr>
          </a:p>
        </p:txBody>
      </p:sp>
      <p:sp>
        <p:nvSpPr>
          <p:cNvPr id="4" name="TextBox 3"/>
          <p:cNvSpPr txBox="1"/>
          <p:nvPr/>
        </p:nvSpPr>
        <p:spPr>
          <a:xfrm>
            <a:off x="457200" y="6248400"/>
            <a:ext cx="4343400" cy="307777"/>
          </a:xfrm>
          <a:prstGeom prst="rect">
            <a:avLst/>
          </a:prstGeom>
          <a:noFill/>
        </p:spPr>
        <p:txBody>
          <a:bodyPr wrap="square" rtlCol="0">
            <a:spAutoFit/>
          </a:bodyPr>
          <a:lstStyle/>
          <a:p>
            <a:r>
              <a:rPr lang="en-US" sz="1400" dirty="0" smtClean="0"/>
              <a:t>1. IDF 2009;  2. </a:t>
            </a:r>
            <a:r>
              <a:rPr lang="en-US" sz="1400" dirty="0" err="1" smtClean="0"/>
              <a:t>Mihardja</a:t>
            </a:r>
            <a:r>
              <a:rPr lang="en-US" sz="1400" dirty="0" smtClean="0"/>
              <a:t> et al. 2009</a:t>
            </a:r>
            <a:endParaRPr lang="en-US" sz="1400" dirty="0"/>
          </a:p>
        </p:txBody>
      </p:sp>
      <p:sp>
        <p:nvSpPr>
          <p:cNvPr id="5" name="TextBox 4"/>
          <p:cNvSpPr txBox="1">
            <a:spLocks noChangeArrowheads="1"/>
          </p:cNvSpPr>
          <p:nvPr/>
        </p:nvSpPr>
        <p:spPr bwMode="auto">
          <a:xfrm>
            <a:off x="539750" y="188913"/>
            <a:ext cx="904415" cy="276999"/>
          </a:xfrm>
          <a:prstGeom prst="rect">
            <a:avLst/>
          </a:prstGeom>
          <a:noFill/>
          <a:ln w="9525">
            <a:noFill/>
            <a:miter lim="800000"/>
            <a:headEnd/>
            <a:tailEnd/>
          </a:ln>
        </p:spPr>
        <p:txBody>
          <a:bodyPr wrap="none">
            <a:spAutoFit/>
          </a:bodyPr>
          <a:lstStyle/>
          <a:p>
            <a:r>
              <a:rPr lang="en-US" sz="1200" b="1" dirty="0" smtClean="0"/>
              <a:t>Indonesia</a:t>
            </a:r>
            <a:endParaRPr lang="en-US" sz="12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676400" y="457200"/>
            <a:ext cx="7143750" cy="1143000"/>
          </a:xfrm>
        </p:spPr>
        <p:txBody>
          <a:bodyPr/>
          <a:lstStyle/>
          <a:p>
            <a:pPr algn="r" eaLnBrk="1" hangingPunct="1"/>
            <a:r>
              <a:rPr lang="en-US" dirty="0">
                <a:latin typeface="Arial" pitchFamily="-106" charset="0"/>
                <a:ea typeface="Arial" pitchFamily="-106" charset="0"/>
                <a:cs typeface="Arial" pitchFamily="-106" charset="0"/>
              </a:rPr>
              <a:t>Smoking </a:t>
            </a:r>
            <a:r>
              <a:rPr lang="en-US" dirty="0" smtClean="0">
                <a:latin typeface="Arial" pitchFamily="-106" charset="0"/>
                <a:ea typeface="Arial" pitchFamily="-106" charset="0"/>
                <a:cs typeface="Arial" pitchFamily="-106" charset="0"/>
              </a:rPr>
              <a:t>and </a:t>
            </a:r>
            <a:r>
              <a:rPr lang="en-US" dirty="0">
                <a:latin typeface="Arial" pitchFamily="-106" charset="0"/>
                <a:ea typeface="Arial" pitchFamily="-106" charset="0"/>
                <a:cs typeface="Arial" pitchFamily="-106" charset="0"/>
              </a:rPr>
              <a:t>Diabetes Incidence</a:t>
            </a:r>
          </a:p>
        </p:txBody>
      </p:sp>
      <p:sp>
        <p:nvSpPr>
          <p:cNvPr id="29699" name="Content Placeholder 2"/>
          <p:cNvSpPr>
            <a:spLocks noGrp="1"/>
          </p:cNvSpPr>
          <p:nvPr>
            <p:ph idx="1"/>
          </p:nvPr>
        </p:nvSpPr>
        <p:spPr>
          <a:xfrm>
            <a:off x="457200" y="1600200"/>
            <a:ext cx="8229600" cy="4343400"/>
          </a:xfrm>
        </p:spPr>
        <p:txBody>
          <a:bodyPr/>
          <a:lstStyle/>
          <a:p>
            <a:pPr eaLnBrk="1" hangingPunct="1"/>
            <a:r>
              <a:rPr lang="en-US" sz="2200" dirty="0">
                <a:latin typeface="Arial" pitchFamily="-106" charset="0"/>
                <a:ea typeface="Arial" pitchFamily="-106" charset="0"/>
                <a:cs typeface="Arial" pitchFamily="-106" charset="0"/>
              </a:rPr>
              <a:t>Increased risk of diabetes (NIDDM) incidence in smokers</a:t>
            </a:r>
            <a:r>
              <a:rPr lang="en-US" sz="2200" baseline="30000" dirty="0">
                <a:latin typeface="Arial" pitchFamily="-106" charset="0"/>
                <a:ea typeface="Arial" pitchFamily="-106" charset="0"/>
                <a:cs typeface="Arial" pitchFamily="-106" charset="0"/>
              </a:rPr>
              <a:t>1,2</a:t>
            </a:r>
            <a:r>
              <a:rPr lang="en-US" sz="2200" dirty="0">
                <a:latin typeface="Arial" pitchFamily="-106" charset="0"/>
                <a:ea typeface="Arial" pitchFamily="-106" charset="0"/>
                <a:cs typeface="Arial" pitchFamily="-106" charset="0"/>
              </a:rPr>
              <a:t>:</a:t>
            </a:r>
          </a:p>
          <a:p>
            <a:pPr eaLnBrk="1" hangingPunct="1">
              <a:spcBef>
                <a:spcPct val="0"/>
              </a:spcBef>
            </a:pPr>
            <a:r>
              <a:rPr lang="en-US" sz="2200" dirty="0">
                <a:latin typeface="Arial" pitchFamily="-106" charset="0"/>
                <a:ea typeface="Arial" pitchFamily="-106" charset="0"/>
                <a:cs typeface="Arial" pitchFamily="-106" charset="0"/>
                <a:sym typeface="Wingdings" pitchFamily="-106" charset="2"/>
              </a:rPr>
              <a:t>Associated with n</a:t>
            </a:r>
            <a:r>
              <a:rPr lang="en-US" sz="2200" dirty="0">
                <a:latin typeface="Arial" pitchFamily="-106" charset="0"/>
                <a:ea typeface="Arial" pitchFamily="-106" charset="0"/>
                <a:cs typeface="Arial" pitchFamily="-106" charset="0"/>
              </a:rPr>
              <a:t>umber of cigarettes smoked per day</a:t>
            </a:r>
            <a:r>
              <a:rPr lang="en-US" sz="2200" baseline="30000" dirty="0">
                <a:latin typeface="Arial" pitchFamily="-106" charset="0"/>
                <a:ea typeface="Arial" pitchFamily="-106" charset="0"/>
                <a:cs typeface="Arial" pitchFamily="-106" charset="0"/>
              </a:rPr>
              <a:t>1</a:t>
            </a:r>
          </a:p>
          <a:p>
            <a:pPr eaLnBrk="1" hangingPunct="1">
              <a:spcBef>
                <a:spcPct val="0"/>
              </a:spcBef>
            </a:pPr>
            <a:r>
              <a:rPr lang="en-US" sz="2200" dirty="0">
                <a:latin typeface="Arial" pitchFamily="-106" charset="0"/>
                <a:ea typeface="Arial" pitchFamily="-106" charset="0"/>
                <a:cs typeface="Arial" pitchFamily="-106" charset="0"/>
              </a:rPr>
              <a:t>All levels of smoking carry higher risk</a:t>
            </a:r>
            <a:r>
              <a:rPr lang="en-US" sz="2200" baseline="30000" dirty="0">
                <a:latin typeface="Arial" pitchFamily="-106" charset="0"/>
                <a:ea typeface="Arial" pitchFamily="-106" charset="0"/>
                <a:cs typeface="Arial" pitchFamily="-106" charset="0"/>
              </a:rPr>
              <a:t>2</a:t>
            </a:r>
          </a:p>
          <a:p>
            <a:pPr eaLnBrk="1" hangingPunct="1">
              <a:spcBef>
                <a:spcPct val="0"/>
              </a:spcBef>
            </a:pPr>
            <a:r>
              <a:rPr lang="en-US" sz="2200" dirty="0">
                <a:latin typeface="Arial" pitchFamily="-106" charset="0"/>
                <a:ea typeface="Arial" pitchFamily="-106" charset="0"/>
                <a:cs typeface="Arial" pitchFamily="-106" charset="0"/>
              </a:rPr>
              <a:t>Effects of smoking are acute, reversible</a:t>
            </a:r>
            <a:r>
              <a:rPr lang="en-US" sz="2200" baseline="30000" dirty="0">
                <a:latin typeface="Arial" pitchFamily="-106" charset="0"/>
                <a:ea typeface="Arial" pitchFamily="-106" charset="0"/>
                <a:cs typeface="Arial" pitchFamily="-106" charset="0"/>
              </a:rPr>
              <a:t>1</a:t>
            </a:r>
            <a:r>
              <a:rPr lang="en-US" sz="2200" dirty="0">
                <a:latin typeface="Arial" pitchFamily="-106" charset="0"/>
                <a:ea typeface="Arial" pitchFamily="-106" charset="0"/>
                <a:cs typeface="Arial" pitchFamily="-106" charset="0"/>
              </a:rPr>
              <a:t> &amp; modifiable</a:t>
            </a:r>
            <a:r>
              <a:rPr lang="en-US" sz="2200" baseline="30000" dirty="0">
                <a:latin typeface="Arial" pitchFamily="-106" charset="0"/>
                <a:ea typeface="Arial" pitchFamily="-106" charset="0"/>
                <a:cs typeface="Arial" pitchFamily="-106" charset="0"/>
              </a:rPr>
              <a:t>2</a:t>
            </a:r>
          </a:p>
          <a:p>
            <a:pPr eaLnBrk="1" hangingPunct="1">
              <a:spcBef>
                <a:spcPct val="0"/>
              </a:spcBef>
            </a:pPr>
            <a:r>
              <a:rPr lang="en-US" sz="2200" dirty="0">
                <a:latin typeface="Arial" pitchFamily="-106" charset="0"/>
                <a:ea typeface="Arial" pitchFamily="-106" charset="0"/>
                <a:cs typeface="Arial" pitchFamily="-106" charset="0"/>
              </a:rPr>
              <a:t>Habitual smoking increases risk of other triggers, e.g. beta cell damage</a:t>
            </a:r>
            <a:r>
              <a:rPr lang="en-US" sz="2200" baseline="30000" dirty="0">
                <a:latin typeface="Arial" pitchFamily="-106" charset="0"/>
                <a:ea typeface="Arial" pitchFamily="-106" charset="0"/>
                <a:cs typeface="Arial" pitchFamily="-106" charset="0"/>
              </a:rPr>
              <a:t>1</a:t>
            </a:r>
          </a:p>
          <a:p>
            <a:pPr eaLnBrk="1" hangingPunct="1"/>
            <a:r>
              <a:rPr lang="en-US" sz="2200" dirty="0">
                <a:latin typeface="Arial" pitchFamily="-106" charset="0"/>
                <a:ea typeface="Arial" pitchFamily="-106" charset="0"/>
                <a:cs typeface="Arial" pitchFamily="-106" charset="0"/>
              </a:rPr>
              <a:t>Possible pathways</a:t>
            </a:r>
            <a:r>
              <a:rPr lang="en-US" sz="2200" baseline="30000" dirty="0">
                <a:latin typeface="Arial" pitchFamily="-106" charset="0"/>
                <a:ea typeface="Arial" pitchFamily="-106" charset="0"/>
                <a:cs typeface="Arial" pitchFamily="-106" charset="0"/>
              </a:rPr>
              <a:t>1</a:t>
            </a:r>
            <a:r>
              <a:rPr lang="en-US" sz="2200" dirty="0">
                <a:latin typeface="Arial" pitchFamily="-106" charset="0"/>
                <a:ea typeface="Arial" pitchFamily="-106" charset="0"/>
                <a:cs typeface="Arial" pitchFamily="-106" charset="0"/>
              </a:rPr>
              <a:t>: </a:t>
            </a:r>
          </a:p>
          <a:p>
            <a:pPr eaLnBrk="1" hangingPunct="1">
              <a:spcBef>
                <a:spcPct val="0"/>
              </a:spcBef>
            </a:pPr>
            <a:r>
              <a:rPr lang="en-US" sz="2200" dirty="0">
                <a:latin typeface="Arial" pitchFamily="-106" charset="0"/>
                <a:ea typeface="Arial" pitchFamily="-106" charset="0"/>
                <a:cs typeface="Arial" pitchFamily="-106" charset="0"/>
              </a:rPr>
              <a:t>Smoking stimulates counter regulatory hormones </a:t>
            </a:r>
            <a:r>
              <a:rPr lang="en-US" sz="2200" dirty="0">
                <a:latin typeface="Arial" pitchFamily="-106" charset="0"/>
                <a:ea typeface="Arial" pitchFamily="-106" charset="0"/>
                <a:cs typeface="Arial" pitchFamily="-106" charset="0"/>
                <a:sym typeface="Wingdings" pitchFamily="-106" charset="2"/>
              </a:rPr>
              <a:t></a:t>
            </a:r>
            <a:r>
              <a:rPr lang="en-US" sz="2200" dirty="0">
                <a:latin typeface="Arial" pitchFamily="-106" charset="0"/>
                <a:ea typeface="Arial" pitchFamily="-106" charset="0"/>
                <a:cs typeface="Arial" pitchFamily="-106" charset="0"/>
              </a:rPr>
              <a:t> temporal elevation in blood glucose levels </a:t>
            </a:r>
          </a:p>
          <a:p>
            <a:pPr eaLnBrk="1" hangingPunct="1">
              <a:spcBef>
                <a:spcPct val="0"/>
              </a:spcBef>
            </a:pPr>
            <a:r>
              <a:rPr lang="en-US" sz="2200" dirty="0">
                <a:latin typeface="Arial" pitchFamily="-106" charset="0"/>
                <a:ea typeface="Arial" pitchFamily="-106" charset="0"/>
                <a:cs typeface="Arial" pitchFamily="-106" charset="0"/>
              </a:rPr>
              <a:t>Higher levels of </a:t>
            </a:r>
            <a:r>
              <a:rPr lang="en-US" sz="2200" dirty="0" err="1">
                <a:latin typeface="Arial" pitchFamily="-106" charset="0"/>
                <a:ea typeface="Arial" pitchFamily="-106" charset="0"/>
                <a:cs typeface="Arial" pitchFamily="-106" charset="0"/>
              </a:rPr>
              <a:t>glycosylated</a:t>
            </a:r>
            <a:r>
              <a:rPr lang="en-US" sz="2200" dirty="0">
                <a:latin typeface="Arial" pitchFamily="-106" charset="0"/>
                <a:ea typeface="Arial" pitchFamily="-106" charset="0"/>
                <a:cs typeface="Arial" pitchFamily="-106" charset="0"/>
              </a:rPr>
              <a:t> hemoglobin in smokers </a:t>
            </a:r>
          </a:p>
          <a:p>
            <a:pPr eaLnBrk="1" hangingPunct="1">
              <a:spcBef>
                <a:spcPct val="0"/>
              </a:spcBef>
            </a:pPr>
            <a:r>
              <a:rPr lang="en-US" sz="2200" dirty="0">
                <a:latin typeface="Arial" pitchFamily="-106" charset="0"/>
                <a:ea typeface="Arial" pitchFamily="-106" charset="0"/>
                <a:cs typeface="Arial" pitchFamily="-106" charset="0"/>
              </a:rPr>
              <a:t>↑ Insulin resistance in peripheral tissues while insulin secretion is unimpaired or over stimulated</a:t>
            </a:r>
          </a:p>
        </p:txBody>
      </p:sp>
      <p:sp>
        <p:nvSpPr>
          <p:cNvPr id="29700" name="TextBox 4"/>
          <p:cNvSpPr txBox="1">
            <a:spLocks noChangeArrowheads="1"/>
          </p:cNvSpPr>
          <p:nvPr/>
        </p:nvSpPr>
        <p:spPr bwMode="auto">
          <a:xfrm>
            <a:off x="381000" y="6172200"/>
            <a:ext cx="8305800" cy="307975"/>
          </a:xfrm>
          <a:prstGeom prst="rect">
            <a:avLst/>
          </a:prstGeom>
          <a:noFill/>
          <a:ln w="9525">
            <a:noFill/>
            <a:miter lim="800000"/>
            <a:headEnd/>
            <a:tailEnd/>
          </a:ln>
        </p:spPr>
        <p:txBody>
          <a:bodyPr>
            <a:prstTxWarp prst="textNoShape">
              <a:avLst/>
            </a:prstTxWarp>
            <a:spAutoFit/>
          </a:bodyPr>
          <a:lstStyle/>
          <a:p>
            <a:pPr marL="228600" indent="-228600">
              <a:buFontTx/>
              <a:buAutoNum type="arabicPeriod"/>
            </a:pPr>
            <a:r>
              <a:rPr lang="en-US" sz="1400">
                <a:ea typeface="Arial" pitchFamily="-106" charset="0"/>
                <a:cs typeface="Arial" pitchFamily="-106" charset="0"/>
              </a:rPr>
              <a:t>Kawakami et al. 1997;  2. Foy et al. 2005</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600200" y="228600"/>
            <a:ext cx="7143750" cy="1143000"/>
          </a:xfrm>
        </p:spPr>
        <p:txBody>
          <a:bodyPr/>
          <a:lstStyle/>
          <a:p>
            <a:pPr algn="r" eaLnBrk="1" hangingPunct="1"/>
            <a:r>
              <a:rPr lang="en-US" dirty="0">
                <a:latin typeface="Arial" pitchFamily="-106" charset="0"/>
                <a:ea typeface="Arial" pitchFamily="-106" charset="0"/>
                <a:cs typeface="Arial" pitchFamily="-106" charset="0"/>
              </a:rPr>
              <a:t>Smoking </a:t>
            </a:r>
            <a:r>
              <a:rPr lang="en-US" dirty="0" smtClean="0">
                <a:latin typeface="Arial" pitchFamily="-106" charset="0"/>
                <a:ea typeface="Arial" pitchFamily="-106" charset="0"/>
                <a:cs typeface="Arial" pitchFamily="-106" charset="0"/>
              </a:rPr>
              <a:t>and Diabetes</a:t>
            </a:r>
            <a:r>
              <a:rPr lang="en-US" dirty="0">
                <a:latin typeface="Arial" pitchFamily="-106" charset="0"/>
                <a:ea typeface="Arial" pitchFamily="-106" charset="0"/>
                <a:cs typeface="Arial" pitchFamily="-106" charset="0"/>
              </a:rPr>
              <a:t>: </a:t>
            </a:r>
            <a:r>
              <a:rPr lang="en-US" dirty="0" err="1" smtClean="0">
                <a:latin typeface="Arial" pitchFamily="-106" charset="0"/>
                <a:ea typeface="Arial" pitchFamily="-106" charset="0"/>
                <a:cs typeface="Arial" pitchFamily="-106" charset="0"/>
              </a:rPr>
              <a:t>Pathophysiology</a:t>
            </a:r>
            <a:endParaRPr lang="en-US" baseline="30000" dirty="0">
              <a:latin typeface="Arial" pitchFamily="-106" charset="0"/>
              <a:ea typeface="Arial" pitchFamily="-106" charset="0"/>
              <a:cs typeface="Arial" pitchFamily="-106" charset="0"/>
            </a:endParaRPr>
          </a:p>
        </p:txBody>
      </p:sp>
      <p:sp>
        <p:nvSpPr>
          <p:cNvPr id="31747" name="Content Placeholder 2"/>
          <p:cNvSpPr>
            <a:spLocks noGrp="1"/>
          </p:cNvSpPr>
          <p:nvPr>
            <p:ph idx="1"/>
          </p:nvPr>
        </p:nvSpPr>
        <p:spPr>
          <a:xfrm>
            <a:off x="457200" y="1752600"/>
            <a:ext cx="8229600" cy="3886200"/>
          </a:xfrm>
        </p:spPr>
        <p:txBody>
          <a:bodyPr/>
          <a:lstStyle/>
          <a:p>
            <a:pPr eaLnBrk="1" hangingPunct="1"/>
            <a:r>
              <a:rPr lang="en-US" dirty="0">
                <a:latin typeface="Arial" pitchFamily="-106" charset="0"/>
                <a:ea typeface="Arial" pitchFamily="-106" charset="0"/>
                <a:cs typeface="Arial" pitchFamily="-106" charset="0"/>
              </a:rPr>
              <a:t>Smoking leads to lower peripheral glucose uptake </a:t>
            </a:r>
            <a:r>
              <a:rPr lang="en-US" dirty="0">
                <a:latin typeface="Arial" pitchFamily="-106" charset="0"/>
                <a:ea typeface="Arial" pitchFamily="-106" charset="0"/>
                <a:cs typeface="Arial" pitchFamily="-106" charset="0"/>
                <a:sym typeface="Wingdings" pitchFamily="-106" charset="2"/>
              </a:rPr>
              <a:t> </a:t>
            </a:r>
            <a:r>
              <a:rPr lang="en-US" dirty="0">
                <a:latin typeface="Arial" pitchFamily="-106" charset="0"/>
                <a:ea typeface="Arial" pitchFamily="-106" charset="0"/>
                <a:cs typeface="Arial" pitchFamily="-106" charset="0"/>
              </a:rPr>
              <a:t>insulin-resistant state</a:t>
            </a:r>
          </a:p>
          <a:p>
            <a:pPr eaLnBrk="1" hangingPunct="1"/>
            <a:r>
              <a:rPr lang="en-US" dirty="0">
                <a:latin typeface="Arial" pitchFamily="-106" charset="0"/>
                <a:ea typeface="Arial" pitchFamily="-106" charset="0"/>
                <a:cs typeface="Arial" pitchFamily="-106" charset="0"/>
              </a:rPr>
              <a:t>Direct toxic effect of smoking on the endothelial lining of blood vessels </a:t>
            </a:r>
            <a:r>
              <a:rPr lang="en-US" dirty="0">
                <a:latin typeface="Arial" pitchFamily="-106" charset="0"/>
                <a:ea typeface="Arial" pitchFamily="-106" charset="0"/>
                <a:cs typeface="Arial" pitchFamily="-106" charset="0"/>
                <a:sym typeface="Wingdings" pitchFamily="-106" charset="2"/>
              </a:rPr>
              <a:t></a:t>
            </a:r>
            <a:r>
              <a:rPr lang="en-US" dirty="0">
                <a:latin typeface="Arial" pitchFamily="-106" charset="0"/>
                <a:ea typeface="Arial" pitchFamily="-106" charset="0"/>
                <a:cs typeface="Arial" pitchFamily="-106" charset="0"/>
              </a:rPr>
              <a:t> increased insulin resistance</a:t>
            </a:r>
          </a:p>
          <a:p>
            <a:pPr eaLnBrk="1" hangingPunct="1"/>
            <a:r>
              <a:rPr lang="en-US" dirty="0">
                <a:latin typeface="Arial" pitchFamily="-106" charset="0"/>
                <a:ea typeface="Arial" pitchFamily="-106" charset="0"/>
                <a:cs typeface="Arial" pitchFamily="-106" charset="0"/>
              </a:rPr>
              <a:t>Smoking associated with chronic inflammation </a:t>
            </a:r>
            <a:r>
              <a:rPr lang="en-US" dirty="0">
                <a:latin typeface="Arial" pitchFamily="-106" charset="0"/>
                <a:ea typeface="Arial" pitchFamily="-106" charset="0"/>
                <a:cs typeface="Arial" pitchFamily="-106" charset="0"/>
                <a:sym typeface="Wingdings" pitchFamily="-106" charset="2"/>
              </a:rPr>
              <a:t></a:t>
            </a:r>
            <a:r>
              <a:rPr lang="en-US" dirty="0">
                <a:latin typeface="Arial" pitchFamily="-106" charset="0"/>
                <a:ea typeface="Arial" pitchFamily="-106" charset="0"/>
                <a:cs typeface="Arial" pitchFamily="-106" charset="0"/>
              </a:rPr>
              <a:t> predictive of T2DM </a:t>
            </a:r>
          </a:p>
          <a:p>
            <a:pPr eaLnBrk="1" hangingPunct="1"/>
            <a:r>
              <a:rPr lang="en-US" dirty="0">
                <a:latin typeface="Arial" pitchFamily="-106" charset="0"/>
                <a:ea typeface="Arial" pitchFamily="-106" charset="0"/>
                <a:cs typeface="Arial" pitchFamily="-106" charset="0"/>
              </a:rPr>
              <a:t>Smoking </a:t>
            </a:r>
            <a:r>
              <a:rPr lang="en-US" dirty="0" smtClean="0">
                <a:latin typeface="Arial" pitchFamily="-106" charset="0"/>
                <a:ea typeface="Arial" pitchFamily="-106" charset="0"/>
                <a:cs typeface="Arial" pitchFamily="-106" charset="0"/>
              </a:rPr>
              <a:t>promotes/induces </a:t>
            </a:r>
            <a:r>
              <a:rPr lang="en-US" dirty="0">
                <a:latin typeface="Arial" pitchFamily="-106" charset="0"/>
                <a:ea typeface="Arial" pitchFamily="-106" charset="0"/>
                <a:cs typeface="Arial" pitchFamily="-106" charset="0"/>
              </a:rPr>
              <a:t>alteration in fat distribution </a:t>
            </a:r>
            <a:r>
              <a:rPr lang="en-US" dirty="0">
                <a:latin typeface="Arial" pitchFamily="-106" charset="0"/>
                <a:ea typeface="Arial" pitchFamily="-106" charset="0"/>
                <a:cs typeface="Arial" pitchFamily="-106" charset="0"/>
                <a:sym typeface="Wingdings" pitchFamily="-106" charset="2"/>
              </a:rPr>
              <a:t></a:t>
            </a:r>
            <a:r>
              <a:rPr lang="en-US" dirty="0">
                <a:latin typeface="Arial" pitchFamily="-106" charset="0"/>
                <a:ea typeface="Arial" pitchFamily="-106" charset="0"/>
                <a:cs typeface="Arial" pitchFamily="-106" charset="0"/>
              </a:rPr>
              <a:t> android pattern of fat deposition </a:t>
            </a:r>
            <a:r>
              <a:rPr lang="en-US" dirty="0">
                <a:latin typeface="Arial" pitchFamily="-106" charset="0"/>
                <a:ea typeface="Arial" pitchFamily="-106" charset="0"/>
                <a:cs typeface="Arial" pitchFamily="-106" charset="0"/>
                <a:sym typeface="Wingdings" pitchFamily="-106" charset="2"/>
              </a:rPr>
              <a:t></a:t>
            </a:r>
            <a:r>
              <a:rPr lang="en-US" dirty="0">
                <a:latin typeface="Arial" pitchFamily="-106" charset="0"/>
                <a:ea typeface="Arial" pitchFamily="-106" charset="0"/>
                <a:cs typeface="Arial" pitchFamily="-106" charset="0"/>
              </a:rPr>
              <a:t> known risk factor for insulin resistance and diabetes (weight differentially distributed with more centrally deposited fat in smokers) </a:t>
            </a:r>
          </a:p>
        </p:txBody>
      </p:sp>
      <p:sp>
        <p:nvSpPr>
          <p:cNvPr id="31748" name="TextBox 3"/>
          <p:cNvSpPr txBox="1">
            <a:spLocks noChangeArrowheads="1"/>
          </p:cNvSpPr>
          <p:nvPr/>
        </p:nvSpPr>
        <p:spPr bwMode="auto">
          <a:xfrm>
            <a:off x="457200" y="6248400"/>
            <a:ext cx="8305800" cy="307975"/>
          </a:xfrm>
          <a:prstGeom prst="rect">
            <a:avLst/>
          </a:prstGeom>
          <a:noFill/>
          <a:ln w="9525">
            <a:noFill/>
            <a:miter lim="800000"/>
            <a:headEnd/>
            <a:tailEnd/>
          </a:ln>
        </p:spPr>
        <p:txBody>
          <a:bodyPr>
            <a:prstTxWarp prst="textNoShape">
              <a:avLst/>
            </a:prstTxWarp>
            <a:spAutoFit/>
          </a:bodyPr>
          <a:lstStyle/>
          <a:p>
            <a:r>
              <a:rPr lang="en-US" sz="1400" dirty="0" err="1" smtClean="0">
                <a:ea typeface="Arial" pitchFamily="-106" charset="0"/>
                <a:cs typeface="Arial" pitchFamily="-106" charset="0"/>
              </a:rPr>
              <a:t>Rafalson</a:t>
            </a:r>
            <a:r>
              <a:rPr lang="en-US" sz="1400" dirty="0" smtClean="0">
                <a:ea typeface="Arial" pitchFamily="-106" charset="0"/>
                <a:cs typeface="Arial" pitchFamily="-106" charset="0"/>
              </a:rPr>
              <a:t> </a:t>
            </a:r>
            <a:r>
              <a:rPr lang="en-US" sz="1400" dirty="0">
                <a:ea typeface="Arial" pitchFamily="-106" charset="0"/>
                <a:cs typeface="Arial" pitchFamily="-106" charset="0"/>
              </a:rPr>
              <a:t>et al. 2009</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QTI-Gener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QTI-Generic.thmx</Template>
  <TotalTime>15301</TotalTime>
  <Words>4513</Words>
  <Application>Microsoft Office PowerPoint</Application>
  <PresentationFormat>On-screen Show (4:3)</PresentationFormat>
  <Paragraphs>537</Paragraphs>
  <Slides>27</Slides>
  <Notes>26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QTI-Generic</vt:lpstr>
      <vt:lpstr>Microsoft Office Excel 97-2003 Worksheet</vt:lpstr>
      <vt:lpstr>Slide 1</vt:lpstr>
      <vt:lpstr>Objectives of the Mini Lecture</vt:lpstr>
      <vt:lpstr>Contents</vt:lpstr>
      <vt:lpstr>CORE SLIDES</vt:lpstr>
      <vt:lpstr>Global Burden of Diabetes1</vt:lpstr>
      <vt:lpstr>Diabetes in India</vt:lpstr>
      <vt:lpstr>Diabetes in Indonesia</vt:lpstr>
      <vt:lpstr>Smoking and Diabetes Incidence</vt:lpstr>
      <vt:lpstr>Smoking and Diabetes: Pathophysiology</vt:lpstr>
      <vt:lpstr>Metabolic Effect of Nicotine</vt:lpstr>
      <vt:lpstr>Smoking and Diabetes Complications</vt:lpstr>
      <vt:lpstr>Why Cessation in Diabetes? </vt:lpstr>
      <vt:lpstr>What Should Doctors Do?</vt:lpstr>
      <vt:lpstr>OPTIONAL SLIDES</vt:lpstr>
      <vt:lpstr>Smoking and Diabetes: Association</vt:lpstr>
      <vt:lpstr>Smoking and Diabetes: Mortality1 </vt:lpstr>
      <vt:lpstr>Smoking and Diabetes: Cost</vt:lpstr>
      <vt:lpstr>Smoking and Diabetic Retinopathy</vt:lpstr>
      <vt:lpstr>Smoking and Diabetic Nephropathy</vt:lpstr>
      <vt:lpstr>Smoking and Diabetic Neuropathy</vt:lpstr>
      <vt:lpstr>Smoking and Cardiovascular Diseases among Diabetes Patients</vt:lpstr>
      <vt:lpstr>Smoking and Stroke among Diabetes Patients</vt:lpstr>
      <vt:lpstr>Tobacco Use among Diabetes Patients in Kerala, India1</vt:lpstr>
      <vt:lpstr>Perceptions of Tobacco among Diabetes Patients in Kerala, India1</vt:lpstr>
      <vt:lpstr>Smoking among Diabetes Patients in Indonesia</vt:lpstr>
      <vt:lpstr>Perceptions of Tobacco Use among Diabetes Patients in Indonesia1</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Acute Coronary Syndrome: Patterns and Correlates of Household Health Spending</dc:title>
  <dc:creator>Meena Daivadanam</dc:creator>
  <cp:lastModifiedBy>Charla Dain</cp:lastModifiedBy>
  <cp:revision>964</cp:revision>
  <dcterms:created xsi:type="dcterms:W3CDTF">2011-08-07T16:50:04Z</dcterms:created>
  <dcterms:modified xsi:type="dcterms:W3CDTF">2011-12-19T23:59:56Z</dcterms:modified>
</cp:coreProperties>
</file>